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5"/>
  </p:notesMasterIdLst>
  <p:sldIdLst>
    <p:sldId id="256" r:id="rId5"/>
    <p:sldId id="317" r:id="rId6"/>
    <p:sldId id="257" r:id="rId7"/>
    <p:sldId id="258" r:id="rId8"/>
    <p:sldId id="260" r:id="rId9"/>
    <p:sldId id="313" r:id="rId10"/>
    <p:sldId id="272" r:id="rId11"/>
    <p:sldId id="261" r:id="rId12"/>
    <p:sldId id="263" r:id="rId13"/>
    <p:sldId id="314" r:id="rId14"/>
    <p:sldId id="315" r:id="rId15"/>
    <p:sldId id="316" r:id="rId16"/>
    <p:sldId id="265" r:id="rId17"/>
    <p:sldId id="271" r:id="rId18"/>
    <p:sldId id="273" r:id="rId19"/>
    <p:sldId id="312" r:id="rId20"/>
    <p:sldId id="266" r:id="rId21"/>
    <p:sldId id="268" r:id="rId22"/>
    <p:sldId id="269" r:id="rId23"/>
    <p:sldId id="270" r:id="rId24"/>
  </p:sldIdLst>
  <p:sldSz cx="9144000" cy="6858000" type="screen4x3"/>
  <p:notesSz cx="6858000" cy="9144000"/>
  <p:embeddedFontLst>
    <p:embeddedFont>
      <p:font typeface="Baskerville Old Face" panose="02020602080505020303" pitchFamily="18" charset="0"/>
      <p:regular r:id="rId26"/>
    </p:embeddedFont>
    <p:embeddedFont>
      <p:font typeface="Wingdings 2" panose="05020102010507070707" pitchFamily="18" charset="2"/>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7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F78B91-9E54-402E-9B0D-7EE4C21ADBD2}" v="1" dt="2024-10-22T18:46:11.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94660"/>
  </p:normalViewPr>
  <p:slideViewPr>
    <p:cSldViewPr snapToGrid="0">
      <p:cViewPr varScale="1">
        <p:scale>
          <a:sx n="101" d="100"/>
          <a:sy n="101" d="100"/>
        </p:scale>
        <p:origin x="948"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ey, Genea" userId="ce9af466-6407-4e59-8be5-897e6f4f1c2d" providerId="ADAL" clId="{8FF78B91-9E54-402E-9B0D-7EE4C21ADBD2}"/>
    <pc:docChg chg="modSld">
      <pc:chgData name="Chaney, Genea" userId="ce9af466-6407-4e59-8be5-897e6f4f1c2d" providerId="ADAL" clId="{8FF78B91-9E54-402E-9B0D-7EE4C21ADBD2}" dt="2024-10-22T18:46:11.553" v="0"/>
      <pc:docMkLst>
        <pc:docMk/>
      </pc:docMkLst>
      <pc:sldChg chg="modAnim">
        <pc:chgData name="Chaney, Genea" userId="ce9af466-6407-4e59-8be5-897e6f4f1c2d" providerId="ADAL" clId="{8FF78B91-9E54-402E-9B0D-7EE4C21ADBD2}" dt="2024-10-22T18:46:11.553" v="0"/>
        <pc:sldMkLst>
          <pc:docMk/>
          <pc:sldMk cId="3411273774" sldId="2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1B5AA-3E9A-4B55-AB6D-8DB0C773E18B}" type="datetimeFigureOut">
              <a:rPr lang="en-US" smtClean="0"/>
              <a:t>10/22/2024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7D662-B541-4A20-A896-A047CD3F27E6}" type="slidenum">
              <a:rPr lang="en-US" smtClean="0"/>
              <a:t>‹#›</a:t>
            </a:fld>
            <a:endParaRPr lang="en-US"/>
          </a:p>
        </p:txBody>
      </p:sp>
    </p:spTree>
    <p:extLst>
      <p:ext uri="{BB962C8B-B14F-4D97-AF65-F5344CB8AC3E}">
        <p14:creationId xmlns:p14="http://schemas.microsoft.com/office/powerpoint/2010/main" val="1079784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lnSpc>
                <a:spcPct val="90000"/>
              </a:lnSpc>
              <a:buFont typeface="Wingdings" panose="05000000000000000000" pitchFamily="2" charset="2"/>
              <a:buNone/>
            </a:pPr>
            <a:r>
              <a:rPr lang="en-US" altLang="en-US" b="1" dirty="0">
                <a:solidFill>
                  <a:srgbClr val="000000"/>
                </a:solidFill>
              </a:rPr>
              <a:t>TELL</a:t>
            </a:r>
            <a:r>
              <a:rPr lang="en-US" altLang="en-US" dirty="0">
                <a:solidFill>
                  <a:srgbClr val="000000"/>
                </a:solidFill>
              </a:rPr>
              <a:t>: Similar to your required training, annual training on civil rights-related laws, regulations, and procedures is required for staff involved in all levels of the child nutrition program administration, including those responsible for compliance. Sponsors must provide annual training for their personnel, including frontline staff. Sponsors are required to provide documentation </a:t>
            </a:r>
            <a:r>
              <a:rPr lang="en-US" altLang="en-US" sz="2600" dirty="0">
                <a:solidFill>
                  <a:srgbClr val="000000"/>
                </a:solidFill>
              </a:rPr>
              <a:t>that the civil rights training occurred, including the topics covered, and a list of the participants that attended.</a:t>
            </a:r>
          </a:p>
          <a:p>
            <a:pPr>
              <a:lnSpc>
                <a:spcPct val="90000"/>
              </a:lnSpc>
            </a:pPr>
            <a:endParaRPr lang="en-US" alt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16</a:t>
            </a:fld>
            <a:endParaRPr lang="en-US"/>
          </a:p>
        </p:txBody>
      </p:sp>
    </p:spTree>
    <p:extLst>
      <p:ext uri="{BB962C8B-B14F-4D97-AF65-F5344CB8AC3E}">
        <p14:creationId xmlns:p14="http://schemas.microsoft.com/office/powerpoint/2010/main" val="2518820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DA5AC6-C50F-4232-9FCB-4B3A5FF37263}"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33362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A5AC6-C50F-4232-9FCB-4B3A5FF37263}"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77284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A5AC6-C50F-4232-9FCB-4B3A5FF37263}"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3699906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A5AC6-C50F-4232-9FCB-4B3A5FF37263}"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1371762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A5AC6-C50F-4232-9FCB-4B3A5FF37263}"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218330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DA5AC6-C50F-4232-9FCB-4B3A5FF37263}"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98230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A5AC6-C50F-4232-9FCB-4B3A5FF37263}"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2234041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DA5AC6-C50F-4232-9FCB-4B3A5FF37263}"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1781578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A5AC6-C50F-4232-9FCB-4B3A5FF37263}"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328686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A5AC6-C50F-4232-9FCB-4B3A5FF37263}"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218590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A5AC6-C50F-4232-9FCB-4B3A5FF37263}"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AAF32-22D1-4D0F-AA3F-FD17587F7151}" type="slidenum">
              <a:rPr lang="en-US" smtClean="0"/>
              <a:t>‹#›</a:t>
            </a:fld>
            <a:endParaRPr lang="en-US"/>
          </a:p>
        </p:txBody>
      </p:sp>
    </p:spTree>
    <p:extLst>
      <p:ext uri="{BB962C8B-B14F-4D97-AF65-F5344CB8AC3E}">
        <p14:creationId xmlns:p14="http://schemas.microsoft.com/office/powerpoint/2010/main" val="28382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A977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DA5AC6-C50F-4232-9FCB-4B3A5FF37263}" type="datetimeFigureOut">
              <a:rPr lang="en-US" smtClean="0"/>
              <a:t>10/22/2024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4AAF32-22D1-4D0F-AA3F-FD17587F7151}" type="slidenum">
              <a:rPr lang="en-US" smtClean="0"/>
              <a:t>‹#›</a:t>
            </a:fld>
            <a:endParaRPr lang="en-US"/>
          </a:p>
        </p:txBody>
      </p:sp>
    </p:spTree>
    <p:extLst>
      <p:ext uri="{BB962C8B-B14F-4D97-AF65-F5344CB8AC3E}">
        <p14:creationId xmlns:p14="http://schemas.microsoft.com/office/powerpoint/2010/main" val="3605143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cr.usda.gov/filing-program-discrimination-complaint-usda-customer" TargetMode="External"/><Relationship Id="rId2" Type="http://schemas.openxmlformats.org/officeDocument/2006/relationships/hyperlink" Target="https://www.ocio.usda.gov/sites/default/files/docs/2012/Complain_combined_6_8_12.pdf" TargetMode="External"/><Relationship Id="rId1" Type="http://schemas.openxmlformats.org/officeDocument/2006/relationships/slideLayout" Target="../slideLayouts/slideLayout2.xml"/><Relationship Id="rId4" Type="http://schemas.openxmlformats.org/officeDocument/2006/relationships/hyperlink" Target="mailto:program.intake@usda.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cde.ca.gov/ls/nu/c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5B6A95-A9E2-5043-5CFF-00DB237AF8F1}"/>
              </a:ext>
            </a:extLst>
          </p:cNvPr>
          <p:cNvPicPr>
            <a:picLocks noChangeAspect="1"/>
          </p:cNvPicPr>
          <p:nvPr/>
        </p:nvPicPr>
        <p:blipFill rotWithShape="1">
          <a:blip r:embed="rId2"/>
          <a:srcRect l="27500" t="8458" b="55936"/>
          <a:stretch/>
        </p:blipFill>
        <p:spPr>
          <a:xfrm>
            <a:off x="0" y="0"/>
            <a:ext cx="9144000" cy="6858000"/>
          </a:xfrm>
          <a:prstGeom prst="rect">
            <a:avLst/>
          </a:prstGeom>
        </p:spPr>
      </p:pic>
      <p:sp>
        <p:nvSpPr>
          <p:cNvPr id="9" name="Rectangle 8">
            <a:extLst>
              <a:ext uri="{FF2B5EF4-FFF2-40B4-BE49-F238E27FC236}">
                <a16:creationId xmlns:a16="http://schemas.microsoft.com/office/drawing/2014/main" id="{1F7BBE27-224E-E6A9-30A4-B16FC26F444A}"/>
              </a:ext>
            </a:extLst>
          </p:cNvPr>
          <p:cNvSpPr/>
          <p:nvPr/>
        </p:nvSpPr>
        <p:spPr>
          <a:xfrm>
            <a:off x="0" y="0"/>
            <a:ext cx="4000500" cy="6858000"/>
          </a:xfrm>
          <a:prstGeom prst="rect">
            <a:avLst/>
          </a:prstGeom>
          <a:solidFill>
            <a:srgbClr val="5A97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9580ED-2175-A7C5-3F21-B93DFF9795D7}"/>
              </a:ext>
            </a:extLst>
          </p:cNvPr>
          <p:cNvSpPr/>
          <p:nvPr/>
        </p:nvSpPr>
        <p:spPr>
          <a:xfrm>
            <a:off x="3695700" y="0"/>
            <a:ext cx="3676650" cy="6858000"/>
          </a:xfrm>
          <a:prstGeom prst="rect">
            <a:avLst/>
          </a:prstGeom>
          <a:gradFill flip="none" rotWithShape="1">
            <a:gsLst>
              <a:gs pos="4000">
                <a:srgbClr val="5A977B">
                  <a:alpha val="13000"/>
                </a:srgbClr>
              </a:gs>
              <a:gs pos="40000">
                <a:srgbClr val="5A977B">
                  <a:alpha val="49000"/>
                </a:srgbClr>
              </a:gs>
              <a:gs pos="83000">
                <a:srgbClr val="5A977B"/>
              </a:gs>
              <a:gs pos="100000">
                <a:srgbClr val="5A977B"/>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B96CA02-5D56-CACB-DE82-2DB26104DD52}"/>
              </a:ext>
            </a:extLst>
          </p:cNvPr>
          <p:cNvSpPr txBox="1"/>
          <p:nvPr/>
        </p:nvSpPr>
        <p:spPr>
          <a:xfrm>
            <a:off x="248641" y="1413291"/>
            <a:ext cx="2720617" cy="1569660"/>
          </a:xfrm>
          <a:prstGeom prst="rect">
            <a:avLst/>
          </a:prstGeom>
          <a:noFill/>
        </p:spPr>
        <p:txBody>
          <a:bodyPr wrap="none" rtlCol="0">
            <a:spAutoFit/>
          </a:bodyPr>
          <a:lstStyle/>
          <a:p>
            <a:r>
              <a:rPr lang="en-US" sz="9600" dirty="0">
                <a:latin typeface="Baskerville Old Face" panose="02020602080505020303" pitchFamily="18" charset="0"/>
              </a:rPr>
              <a:t>Civil </a:t>
            </a:r>
          </a:p>
        </p:txBody>
      </p:sp>
      <p:sp>
        <p:nvSpPr>
          <p:cNvPr id="12" name="TextBox 11">
            <a:extLst>
              <a:ext uri="{FF2B5EF4-FFF2-40B4-BE49-F238E27FC236}">
                <a16:creationId xmlns:a16="http://schemas.microsoft.com/office/drawing/2014/main" id="{32EE535E-3F61-3C4B-CCF8-CC8ACB17021A}"/>
              </a:ext>
            </a:extLst>
          </p:cNvPr>
          <p:cNvSpPr txBox="1"/>
          <p:nvPr/>
        </p:nvSpPr>
        <p:spPr>
          <a:xfrm>
            <a:off x="248641" y="2595523"/>
            <a:ext cx="3493264" cy="1569660"/>
          </a:xfrm>
          <a:prstGeom prst="rect">
            <a:avLst/>
          </a:prstGeom>
          <a:noFill/>
        </p:spPr>
        <p:txBody>
          <a:bodyPr wrap="none" rtlCol="0">
            <a:spAutoFit/>
          </a:bodyPr>
          <a:lstStyle/>
          <a:p>
            <a:r>
              <a:rPr lang="en-US" sz="9600" dirty="0">
                <a:latin typeface="Baskerville Old Face" panose="02020602080505020303" pitchFamily="18" charset="0"/>
              </a:rPr>
              <a:t>Rights </a:t>
            </a:r>
          </a:p>
        </p:txBody>
      </p:sp>
      <p:sp>
        <p:nvSpPr>
          <p:cNvPr id="13" name="TextBox 12">
            <a:extLst>
              <a:ext uri="{FF2B5EF4-FFF2-40B4-BE49-F238E27FC236}">
                <a16:creationId xmlns:a16="http://schemas.microsoft.com/office/drawing/2014/main" id="{AD77EEA1-ED11-FCCA-4710-CC42AD1A478A}"/>
              </a:ext>
            </a:extLst>
          </p:cNvPr>
          <p:cNvSpPr txBox="1"/>
          <p:nvPr/>
        </p:nvSpPr>
        <p:spPr>
          <a:xfrm>
            <a:off x="248641" y="3917608"/>
            <a:ext cx="7313220" cy="1569660"/>
          </a:xfrm>
          <a:prstGeom prst="rect">
            <a:avLst/>
          </a:prstGeom>
          <a:noFill/>
        </p:spPr>
        <p:txBody>
          <a:bodyPr wrap="none" rtlCol="0">
            <a:spAutoFit/>
          </a:bodyPr>
          <a:lstStyle/>
          <a:p>
            <a:r>
              <a:rPr lang="en-US" sz="9600" dirty="0">
                <a:latin typeface="Baskerville Old Face" panose="02020602080505020303" pitchFamily="18" charset="0"/>
              </a:rPr>
              <a:t>Requirements </a:t>
            </a:r>
          </a:p>
        </p:txBody>
      </p:sp>
      <p:pic>
        <p:nvPicPr>
          <p:cNvPr id="15" name="Picture 14" descr="A black and orange logo&#10;&#10;Description automatically generated">
            <a:extLst>
              <a:ext uri="{FF2B5EF4-FFF2-40B4-BE49-F238E27FC236}">
                <a16:creationId xmlns:a16="http://schemas.microsoft.com/office/drawing/2014/main" id="{5615FD9B-2B3F-FF25-E49B-A980C87CA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49" y="1140542"/>
            <a:ext cx="2265689" cy="390058"/>
          </a:xfrm>
          <a:prstGeom prst="rect">
            <a:avLst/>
          </a:prstGeom>
        </p:spPr>
      </p:pic>
      <p:sp>
        <p:nvSpPr>
          <p:cNvPr id="16" name="TextBox 15">
            <a:extLst>
              <a:ext uri="{FF2B5EF4-FFF2-40B4-BE49-F238E27FC236}">
                <a16:creationId xmlns:a16="http://schemas.microsoft.com/office/drawing/2014/main" id="{D1D186AE-C01F-5BB2-69E1-02AA19807354}"/>
              </a:ext>
            </a:extLst>
          </p:cNvPr>
          <p:cNvSpPr txBox="1"/>
          <p:nvPr/>
        </p:nvSpPr>
        <p:spPr>
          <a:xfrm>
            <a:off x="5472689" y="6421925"/>
            <a:ext cx="3571491" cy="338554"/>
          </a:xfrm>
          <a:prstGeom prst="rect">
            <a:avLst/>
          </a:prstGeom>
          <a:noFill/>
        </p:spPr>
        <p:txBody>
          <a:bodyPr wrap="none" rtlCol="0">
            <a:spAutoFit/>
          </a:bodyPr>
          <a:lstStyle/>
          <a:p>
            <a:r>
              <a:rPr lang="en-US" sz="1600" dirty="0"/>
              <a:t>Provided by the Food Services Division</a:t>
            </a:r>
          </a:p>
        </p:txBody>
      </p:sp>
    </p:spTree>
    <p:extLst>
      <p:ext uri="{BB962C8B-B14F-4D97-AF65-F5344CB8AC3E}">
        <p14:creationId xmlns:p14="http://schemas.microsoft.com/office/powerpoint/2010/main" val="2259573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599673-5BE2-6D2E-EFB6-9ACEFC7D109C}"/>
              </a:ext>
            </a:extLst>
          </p:cNvPr>
          <p:cNvPicPr>
            <a:picLocks noChangeAspect="1"/>
          </p:cNvPicPr>
          <p:nvPr/>
        </p:nvPicPr>
        <p:blipFill>
          <a:blip r:embed="rId2"/>
          <a:stretch>
            <a:fillRect/>
          </a:stretch>
        </p:blipFill>
        <p:spPr>
          <a:xfrm>
            <a:off x="170306" y="213081"/>
            <a:ext cx="8803387" cy="6431837"/>
          </a:xfrm>
          <a:prstGeom prst="rect">
            <a:avLst/>
          </a:prstGeom>
        </p:spPr>
      </p:pic>
      <p:sp>
        <p:nvSpPr>
          <p:cNvPr id="4" name="Title 1">
            <a:extLst>
              <a:ext uri="{FF2B5EF4-FFF2-40B4-BE49-F238E27FC236}">
                <a16:creationId xmlns:a16="http://schemas.microsoft.com/office/drawing/2014/main" id="{E75500FC-1E97-9EFB-3FDA-C4F8D21FDCD9}"/>
              </a:ext>
            </a:extLst>
          </p:cNvPr>
          <p:cNvSpPr txBox="1">
            <a:spLocks/>
          </p:cNvSpPr>
          <p:nvPr/>
        </p:nvSpPr>
        <p:spPr>
          <a:xfrm>
            <a:off x="0" y="753626"/>
            <a:ext cx="9144000" cy="1143000"/>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Bef>
                <a:spcPct val="0"/>
              </a:spcBef>
            </a:pPr>
            <a:r>
              <a:rPr lang="en-US" sz="6600" dirty="0">
                <a:solidFill>
                  <a:srgbClr val="000000"/>
                </a:solidFill>
                <a:latin typeface="Baskerville Old Face" panose="02020602080505020303" pitchFamily="18" charset="0"/>
                <a:ea typeface="+mj-ea"/>
                <a:cs typeface="+mj-cs"/>
              </a:rPr>
              <a:t>USDA Nondiscrimination Statement </a:t>
            </a:r>
          </a:p>
        </p:txBody>
      </p:sp>
      <p:sp>
        <p:nvSpPr>
          <p:cNvPr id="5" name="TextBox 5">
            <a:extLst>
              <a:ext uri="{FF2B5EF4-FFF2-40B4-BE49-F238E27FC236}">
                <a16:creationId xmlns:a16="http://schemas.microsoft.com/office/drawing/2014/main" id="{ECB971B9-A2F9-80EE-7E47-AAF8189DFEDD}"/>
              </a:ext>
            </a:extLst>
          </p:cNvPr>
          <p:cNvSpPr txBox="1"/>
          <p:nvPr/>
        </p:nvSpPr>
        <p:spPr>
          <a:xfrm>
            <a:off x="170306" y="2716500"/>
            <a:ext cx="8723516" cy="31085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Agencies must include the most current version of the federal nondiscrimination statement in a prominent location, as well as all:</a:t>
            </a:r>
          </a:p>
          <a:p>
            <a:endParaRPr lang="en-US" sz="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Public information releases</a:t>
            </a:r>
          </a:p>
          <a:p>
            <a:pPr marL="914400" lvl="1" indent="-457200">
              <a:buFont typeface="Wingdings" panose="05000000000000000000" pitchFamily="2" charset="2"/>
              <a:buChar char="Ø"/>
            </a:pPr>
            <a:r>
              <a:rPr 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Publications</a:t>
            </a:r>
          </a:p>
          <a:p>
            <a:pPr marL="914400" lvl="1" indent="-457200">
              <a:buFont typeface="Wingdings" panose="05000000000000000000" pitchFamily="2" charset="2"/>
              <a:buChar char="Ø"/>
            </a:pPr>
            <a:r>
              <a:rPr 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Posters concerning nutrition program activities</a:t>
            </a:r>
          </a:p>
          <a:p>
            <a:pPr lvl="1"/>
            <a:endParaRPr lang="en-US" sz="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9598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B1485B-50C4-E57D-3465-0531480E43B3}"/>
              </a:ext>
            </a:extLst>
          </p:cNvPr>
          <p:cNvPicPr>
            <a:picLocks noChangeAspect="1"/>
          </p:cNvPicPr>
          <p:nvPr/>
        </p:nvPicPr>
        <p:blipFill>
          <a:blip r:embed="rId2"/>
          <a:stretch>
            <a:fillRect/>
          </a:stretch>
        </p:blipFill>
        <p:spPr>
          <a:xfrm>
            <a:off x="170306" y="213081"/>
            <a:ext cx="8803387" cy="6431837"/>
          </a:xfrm>
          <a:prstGeom prst="rect">
            <a:avLst/>
          </a:prstGeom>
        </p:spPr>
      </p:pic>
      <p:sp>
        <p:nvSpPr>
          <p:cNvPr id="4" name="Rectangle 3">
            <a:extLst>
              <a:ext uri="{FF2B5EF4-FFF2-40B4-BE49-F238E27FC236}">
                <a16:creationId xmlns:a16="http://schemas.microsoft.com/office/drawing/2014/main" id="{B9A3B5CB-ED1C-1E2E-3F68-AC36D833DD1B}"/>
              </a:ext>
            </a:extLst>
          </p:cNvPr>
          <p:cNvSpPr>
            <a:spLocks noGrp="1" noChangeArrowheads="1"/>
          </p:cNvSpPr>
          <p:nvPr/>
        </p:nvSpPr>
        <p:spPr>
          <a:xfrm>
            <a:off x="306727" y="559630"/>
            <a:ext cx="8193023" cy="86711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indent="0" algn="l">
              <a:lnSpc>
                <a:spcPct val="90000"/>
              </a:lnSpc>
            </a:pPr>
            <a:br>
              <a:rPr lang="en-US" sz="4000" b="1" dirty="0">
                <a:solidFill>
                  <a:srgbClr val="000000"/>
                </a:solidFill>
              </a:rPr>
            </a:br>
            <a:endParaRPr lang="en-US" sz="4000" dirty="0">
              <a:solidFill>
                <a:srgbClr val="000000"/>
              </a:solidFill>
            </a:endParaRPr>
          </a:p>
        </p:txBody>
      </p:sp>
      <p:sp>
        <p:nvSpPr>
          <p:cNvPr id="5" name="Rectangle 4">
            <a:extLst>
              <a:ext uri="{FF2B5EF4-FFF2-40B4-BE49-F238E27FC236}">
                <a16:creationId xmlns:a16="http://schemas.microsoft.com/office/drawing/2014/main" id="{58AEB11C-E946-3927-E6BE-F61E311FCA14}"/>
              </a:ext>
            </a:extLst>
          </p:cNvPr>
          <p:cNvSpPr>
            <a:spLocks noGrp="1" noChangeArrowheads="1"/>
          </p:cNvSpPr>
          <p:nvPr/>
        </p:nvSpPr>
        <p:spPr>
          <a:xfrm>
            <a:off x="591930" y="2297320"/>
            <a:ext cx="7768673" cy="4135978"/>
          </a:xfrm>
          <a:prstGeom prst="rect">
            <a:avLst/>
          </a:prstGeom>
          <a:ln>
            <a:solidFill>
              <a:srgbClr val="000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1250" dirty="0">
                <a:solidFill>
                  <a:srgbClr val="000000"/>
                </a:solidFill>
              </a:rPr>
              <a:t>In accordance with Federal civil rights law and U.S. Department of Agriculture (USDA) civil rights regulations and policies, this institution is prohibited from discriminating on the basis of race, color, national origin, sex, age, disability, and reprisal or retaliation for prior civil rights activity.  (Not all prohibited bases apply to all programs.)  </a:t>
            </a:r>
          </a:p>
          <a:p>
            <a:pPr marL="0" indent="0">
              <a:lnSpc>
                <a:spcPct val="90000"/>
              </a:lnSpc>
              <a:buNone/>
            </a:pPr>
            <a:endParaRPr lang="en-US" sz="200" dirty="0">
              <a:solidFill>
                <a:srgbClr val="000000"/>
              </a:solidFill>
            </a:endParaRPr>
          </a:p>
          <a:p>
            <a:pPr marL="0" indent="0">
              <a:lnSpc>
                <a:spcPct val="90000"/>
              </a:lnSpc>
              <a:buNone/>
            </a:pPr>
            <a:r>
              <a:rPr lang="en-US" sz="1250" dirty="0">
                <a:solidFill>
                  <a:srgbClr val="000000"/>
                </a:solidFill>
              </a:rPr>
              <a:t>Program information may be made available in languages other than English.  Persons with disabilities who require alternative means of communication for program information (e.g., Braille, large print, audiotape, and American Sign Language) should contact the responsible State or local Agency that administers the program or USDA’s TARGET Center at </a:t>
            </a:r>
            <a:r>
              <a:rPr lang="en-US" sz="1250" b="1" dirty="0">
                <a:solidFill>
                  <a:srgbClr val="000000"/>
                </a:solidFill>
              </a:rPr>
              <a:t>(202) 720-2600</a:t>
            </a:r>
            <a:r>
              <a:rPr lang="en-US" sz="1250" dirty="0">
                <a:solidFill>
                  <a:srgbClr val="000000"/>
                </a:solidFill>
              </a:rPr>
              <a:t> (voice and TTY) or contact USDA through the Federal Relay Service at </a:t>
            </a:r>
            <a:r>
              <a:rPr lang="en-US" sz="1250" b="1" dirty="0">
                <a:solidFill>
                  <a:srgbClr val="000000"/>
                </a:solidFill>
              </a:rPr>
              <a:t>(800)877-8339</a:t>
            </a:r>
            <a:r>
              <a:rPr lang="en-US" sz="1250" dirty="0">
                <a:solidFill>
                  <a:srgbClr val="000000"/>
                </a:solidFill>
              </a:rPr>
              <a:t>.</a:t>
            </a:r>
          </a:p>
          <a:p>
            <a:pPr marL="0" indent="0">
              <a:lnSpc>
                <a:spcPct val="90000"/>
              </a:lnSpc>
              <a:buNone/>
            </a:pPr>
            <a:endParaRPr lang="en-US" sz="200" dirty="0">
              <a:solidFill>
                <a:srgbClr val="000000"/>
              </a:solidFill>
            </a:endParaRPr>
          </a:p>
          <a:p>
            <a:pPr marL="0" indent="0">
              <a:lnSpc>
                <a:spcPct val="90000"/>
              </a:lnSpc>
              <a:buNone/>
            </a:pPr>
            <a:r>
              <a:rPr lang="en-US" sz="1250" dirty="0">
                <a:solidFill>
                  <a:srgbClr val="000000"/>
                </a:solidFill>
              </a:rPr>
              <a:t>To file a program discrimination complaint, a complainant should complete a Form AD 3027, USDA Program Discrimination Complaint Form, which can be obtained online, from any USDA office, by calling </a:t>
            </a:r>
            <a:r>
              <a:rPr lang="en-US" sz="1250" b="1" dirty="0">
                <a:solidFill>
                  <a:srgbClr val="000000"/>
                </a:solidFill>
              </a:rPr>
              <a:t>(866) 632-9992</a:t>
            </a:r>
            <a:r>
              <a:rPr lang="en-US" sz="1250" dirty="0">
                <a:solidFill>
                  <a:srgbClr val="000000"/>
                </a:solidFill>
              </a:rPr>
              <a:t>,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 </a:t>
            </a:r>
          </a:p>
          <a:p>
            <a:pPr marL="0" indent="0">
              <a:lnSpc>
                <a:spcPct val="90000"/>
              </a:lnSpc>
              <a:buNone/>
            </a:pPr>
            <a:endParaRPr lang="en-US" sz="200" dirty="0">
              <a:solidFill>
                <a:srgbClr val="000000"/>
              </a:solidFill>
            </a:endParaRPr>
          </a:p>
          <a:p>
            <a:pPr marL="0" indent="0">
              <a:lnSpc>
                <a:spcPct val="90000"/>
              </a:lnSpc>
              <a:buNone/>
            </a:pPr>
            <a:r>
              <a:rPr lang="en-US" sz="1250" dirty="0">
                <a:solidFill>
                  <a:srgbClr val="000000"/>
                </a:solidFill>
              </a:rPr>
              <a:t>(1)       mail: U.S. Department of Agriculture </a:t>
            </a:r>
          </a:p>
          <a:p>
            <a:pPr marL="0" indent="0">
              <a:lnSpc>
                <a:spcPct val="90000"/>
              </a:lnSpc>
              <a:buNone/>
            </a:pPr>
            <a:r>
              <a:rPr lang="en-US" sz="1250" dirty="0">
                <a:solidFill>
                  <a:srgbClr val="000000"/>
                </a:solidFill>
              </a:rPr>
              <a:t>	Office of the Assistant Secretary for Civil Rights </a:t>
            </a:r>
          </a:p>
          <a:p>
            <a:pPr marL="0" indent="0">
              <a:lnSpc>
                <a:spcPct val="90000"/>
              </a:lnSpc>
              <a:buNone/>
            </a:pPr>
            <a:r>
              <a:rPr lang="en-US" sz="1250" dirty="0">
                <a:solidFill>
                  <a:srgbClr val="000000"/>
                </a:solidFill>
              </a:rPr>
              <a:t>	1400 Independence Avenue, SW </a:t>
            </a:r>
          </a:p>
          <a:p>
            <a:pPr marL="0" indent="0">
              <a:lnSpc>
                <a:spcPct val="90000"/>
              </a:lnSpc>
              <a:buNone/>
            </a:pPr>
            <a:r>
              <a:rPr lang="en-US" sz="1250" dirty="0">
                <a:solidFill>
                  <a:srgbClr val="000000"/>
                </a:solidFill>
              </a:rPr>
              <a:t>	Washington, D.C. 20250-9410;  or</a:t>
            </a:r>
          </a:p>
          <a:p>
            <a:pPr marL="0" indent="0">
              <a:lnSpc>
                <a:spcPct val="90000"/>
              </a:lnSpc>
              <a:buNone/>
            </a:pPr>
            <a:endParaRPr lang="en-US" sz="200" dirty="0">
              <a:solidFill>
                <a:srgbClr val="000000"/>
              </a:solidFill>
            </a:endParaRPr>
          </a:p>
          <a:p>
            <a:pPr marL="628650" lvl="1" indent="-228600">
              <a:lnSpc>
                <a:spcPct val="90000"/>
              </a:lnSpc>
              <a:buAutoNum type="arabicParenBoth" startAt="2"/>
            </a:pPr>
            <a:r>
              <a:rPr lang="en-US" sz="1250" dirty="0">
                <a:solidFill>
                  <a:srgbClr val="000000"/>
                </a:solidFill>
              </a:rPr>
              <a:t>fax: (833) 256-1665 or (202) 690-7442;</a:t>
            </a:r>
            <a:endParaRPr lang="en-US" sz="200" dirty="0">
              <a:solidFill>
                <a:srgbClr val="000000"/>
              </a:solidFill>
            </a:endParaRPr>
          </a:p>
          <a:p>
            <a:pPr marL="628650" lvl="1" indent="-228600">
              <a:lnSpc>
                <a:spcPct val="90000"/>
              </a:lnSpc>
              <a:buAutoNum type="arabicParenBoth" startAt="3"/>
            </a:pPr>
            <a:r>
              <a:rPr lang="en-US" sz="1250" dirty="0">
                <a:solidFill>
                  <a:srgbClr val="000000"/>
                </a:solidFill>
              </a:rPr>
              <a:t>email: program.intake@usda.gov.</a:t>
            </a:r>
          </a:p>
          <a:p>
            <a:pPr marL="0" indent="0">
              <a:lnSpc>
                <a:spcPct val="90000"/>
              </a:lnSpc>
              <a:buNone/>
            </a:pPr>
            <a:endParaRPr lang="en-US" sz="200" dirty="0">
              <a:solidFill>
                <a:srgbClr val="000000"/>
              </a:solidFill>
            </a:endParaRPr>
          </a:p>
          <a:p>
            <a:pPr marL="0" indent="0">
              <a:lnSpc>
                <a:spcPct val="90000"/>
              </a:lnSpc>
              <a:buNone/>
            </a:pPr>
            <a:r>
              <a:rPr lang="en-US" sz="1250" dirty="0">
                <a:solidFill>
                  <a:srgbClr val="000000"/>
                </a:solidFill>
              </a:rPr>
              <a:t>This institution is an equal opportunity provider.</a:t>
            </a:r>
          </a:p>
          <a:p>
            <a:pPr marL="0" indent="0">
              <a:lnSpc>
                <a:spcPct val="90000"/>
              </a:lnSpc>
              <a:buNone/>
            </a:pPr>
            <a:endParaRPr lang="en-US" sz="1200" dirty="0">
              <a:solidFill>
                <a:srgbClr val="000000"/>
              </a:solidFill>
            </a:endParaRPr>
          </a:p>
          <a:p>
            <a:pPr marL="0" indent="0">
              <a:lnSpc>
                <a:spcPct val="90000"/>
              </a:lnSpc>
              <a:buNone/>
            </a:pPr>
            <a:endParaRPr lang="en-US" sz="1200" dirty="0">
              <a:solidFill>
                <a:srgbClr val="000000"/>
              </a:solidFill>
            </a:endParaRPr>
          </a:p>
        </p:txBody>
      </p:sp>
      <p:sp>
        <p:nvSpPr>
          <p:cNvPr id="6" name="Title 1">
            <a:extLst>
              <a:ext uri="{FF2B5EF4-FFF2-40B4-BE49-F238E27FC236}">
                <a16:creationId xmlns:a16="http://schemas.microsoft.com/office/drawing/2014/main" id="{6586AE07-FB07-73E5-2A65-2A19C3CCE31A}"/>
              </a:ext>
            </a:extLst>
          </p:cNvPr>
          <p:cNvSpPr txBox="1">
            <a:spLocks/>
          </p:cNvSpPr>
          <p:nvPr/>
        </p:nvSpPr>
        <p:spPr>
          <a:xfrm>
            <a:off x="406571" y="424702"/>
            <a:ext cx="8229600" cy="1143000"/>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Bef>
                <a:spcPct val="0"/>
              </a:spcBef>
            </a:pPr>
            <a:r>
              <a:rPr lang="en-US" sz="6000" dirty="0">
                <a:solidFill>
                  <a:srgbClr val="000000"/>
                </a:solidFill>
                <a:latin typeface="Baskerville Old Face" panose="02020602080505020303" pitchFamily="18" charset="0"/>
                <a:ea typeface="+mj-ea"/>
                <a:cs typeface="+mj-cs"/>
              </a:rPr>
              <a:t>USDA Nondiscrimination Statement, cont’d.</a:t>
            </a:r>
          </a:p>
        </p:txBody>
      </p:sp>
    </p:spTree>
    <p:extLst>
      <p:ext uri="{BB962C8B-B14F-4D97-AF65-F5344CB8AC3E}">
        <p14:creationId xmlns:p14="http://schemas.microsoft.com/office/powerpoint/2010/main" val="1225790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3B0080-F697-257A-DDD5-0DF8BA20477F}"/>
              </a:ext>
            </a:extLst>
          </p:cNvPr>
          <p:cNvPicPr>
            <a:picLocks noChangeAspect="1"/>
          </p:cNvPicPr>
          <p:nvPr/>
        </p:nvPicPr>
        <p:blipFill>
          <a:blip r:embed="rId2"/>
          <a:stretch>
            <a:fillRect/>
          </a:stretch>
        </p:blipFill>
        <p:spPr>
          <a:xfrm>
            <a:off x="170306" y="213081"/>
            <a:ext cx="8803387" cy="6431837"/>
          </a:xfrm>
          <a:prstGeom prst="rect">
            <a:avLst/>
          </a:prstGeom>
        </p:spPr>
      </p:pic>
      <p:sp>
        <p:nvSpPr>
          <p:cNvPr id="4" name="Rectangle 3">
            <a:extLst>
              <a:ext uri="{FF2B5EF4-FFF2-40B4-BE49-F238E27FC236}">
                <a16:creationId xmlns:a16="http://schemas.microsoft.com/office/drawing/2014/main" id="{8A3CEB8C-32BA-8619-8326-3871D72BA8CB}"/>
              </a:ext>
            </a:extLst>
          </p:cNvPr>
          <p:cNvSpPr>
            <a:spLocks noGrp="1" noChangeArrowheads="1"/>
          </p:cNvSpPr>
          <p:nvPr/>
        </p:nvSpPr>
        <p:spPr>
          <a:xfrm>
            <a:off x="417259" y="750594"/>
            <a:ext cx="8193023" cy="86711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indent="0" algn="l">
              <a:lnSpc>
                <a:spcPct val="90000"/>
              </a:lnSpc>
            </a:pPr>
            <a:br>
              <a:rPr lang="en-US" sz="4000" b="1" dirty="0">
                <a:solidFill>
                  <a:srgbClr val="000000"/>
                </a:solidFill>
              </a:rPr>
            </a:br>
            <a:endParaRPr lang="en-US" sz="4000" dirty="0">
              <a:solidFill>
                <a:srgbClr val="000000"/>
              </a:solidFill>
            </a:endParaRPr>
          </a:p>
        </p:txBody>
      </p:sp>
      <p:sp>
        <p:nvSpPr>
          <p:cNvPr id="5" name="Rectangle 4">
            <a:extLst>
              <a:ext uri="{FF2B5EF4-FFF2-40B4-BE49-F238E27FC236}">
                <a16:creationId xmlns:a16="http://schemas.microsoft.com/office/drawing/2014/main" id="{3D2E2221-C37D-64C4-5855-6D86C3FD115F}"/>
              </a:ext>
            </a:extLst>
          </p:cNvPr>
          <p:cNvSpPr>
            <a:spLocks noGrp="1" noChangeArrowheads="1"/>
          </p:cNvSpPr>
          <p:nvPr/>
        </p:nvSpPr>
        <p:spPr>
          <a:xfrm>
            <a:off x="562780" y="2260500"/>
            <a:ext cx="7901979" cy="4597500"/>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An abbreviated statement can be used on smaller print materials such as: flyers, brochures, and menus.</a:t>
            </a:r>
          </a:p>
          <a:p>
            <a:pPr marL="0" indent="0">
              <a:lnSpc>
                <a:spcPct val="90000"/>
              </a:lnSpc>
              <a:buNone/>
            </a:pPr>
            <a:endParaRPr 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ct val="90000"/>
              </a:lnSpc>
              <a:buNone/>
            </a:pPr>
            <a:endPar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ct val="90000"/>
              </a:lnSpc>
              <a:buNone/>
            </a:pPr>
            <a:endParaRPr lang="en-US" altLang="en-US"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ct val="90000"/>
              </a:lnSpc>
              <a:buNone/>
            </a:pPr>
            <a:r>
              <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rPr>
              <a:t>If this statement is used:</a:t>
            </a:r>
          </a:p>
          <a:p>
            <a:pPr marL="742950" lvl="2"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Print size cannot be smaller than that used for the program material</a:t>
            </a:r>
          </a:p>
          <a:p>
            <a:pPr marL="742950" lvl="2"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No other modifications can be made to these statements</a:t>
            </a:r>
          </a:p>
          <a:p>
            <a:pPr marL="0" lvl="1" indent="0">
              <a:lnSpc>
                <a:spcPct val="90000"/>
              </a:lnSpc>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marL="0" lvl="1" indent="0">
              <a:lnSpc>
                <a:spcPct val="90000"/>
              </a:lnSpc>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itle 1">
            <a:extLst>
              <a:ext uri="{FF2B5EF4-FFF2-40B4-BE49-F238E27FC236}">
                <a16:creationId xmlns:a16="http://schemas.microsoft.com/office/drawing/2014/main" id="{4E3E8D2A-F2A0-9330-3589-DAE5C7E6F0CE}"/>
              </a:ext>
            </a:extLst>
          </p:cNvPr>
          <p:cNvSpPr txBox="1">
            <a:spLocks/>
          </p:cNvSpPr>
          <p:nvPr/>
        </p:nvSpPr>
        <p:spPr>
          <a:xfrm>
            <a:off x="398970" y="394603"/>
            <a:ext cx="8229600" cy="1143000"/>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Bef>
                <a:spcPct val="0"/>
              </a:spcBef>
            </a:pPr>
            <a:r>
              <a:rPr lang="en-US" sz="6000" dirty="0">
                <a:solidFill>
                  <a:srgbClr val="000000"/>
                </a:solidFill>
                <a:latin typeface="Baskerville Old Face" panose="02020602080505020303" pitchFamily="18" charset="0"/>
                <a:ea typeface="+mj-ea"/>
                <a:cs typeface="+mj-cs"/>
              </a:rPr>
              <a:t>Short Nondiscrimination Statement</a:t>
            </a:r>
          </a:p>
        </p:txBody>
      </p:sp>
      <p:sp>
        <p:nvSpPr>
          <p:cNvPr id="7" name="TextBox 5">
            <a:extLst>
              <a:ext uri="{FF2B5EF4-FFF2-40B4-BE49-F238E27FC236}">
                <a16:creationId xmlns:a16="http://schemas.microsoft.com/office/drawing/2014/main" id="{CE39BB52-C9D0-337A-0500-FFFB05B91730}"/>
              </a:ext>
            </a:extLst>
          </p:cNvPr>
          <p:cNvSpPr txBox="1"/>
          <p:nvPr/>
        </p:nvSpPr>
        <p:spPr>
          <a:xfrm>
            <a:off x="674434" y="3167390"/>
            <a:ext cx="7686675" cy="523220"/>
          </a:xfrm>
          <a:prstGeom prst="rect">
            <a:avLst/>
          </a:prstGeom>
          <a:noFill/>
          <a:ln>
            <a:solidFill>
              <a:srgbClr val="000000"/>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1" algn="ctr"/>
            <a:r>
              <a:rPr lang="en-US" sz="2800" dirty="0">
                <a:solidFill>
                  <a:srgbClr val="000000"/>
                </a:solidFill>
              </a:rPr>
              <a:t>“This institution is an equal opportunity provider. ”</a:t>
            </a:r>
          </a:p>
        </p:txBody>
      </p:sp>
    </p:spTree>
    <p:extLst>
      <p:ext uri="{BB962C8B-B14F-4D97-AF65-F5344CB8AC3E}">
        <p14:creationId xmlns:p14="http://schemas.microsoft.com/office/powerpoint/2010/main" val="3594864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A977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280913" y="-22493"/>
            <a:ext cx="8691803" cy="1323439"/>
          </a:xfrm>
          <a:prstGeom prst="rect">
            <a:avLst/>
          </a:prstGeom>
          <a:noFill/>
        </p:spPr>
        <p:txBody>
          <a:bodyPr wrap="none" rtlCol="0">
            <a:spAutoFit/>
          </a:bodyPr>
          <a:lstStyle/>
          <a:p>
            <a:r>
              <a:rPr lang="en-US" sz="8000" dirty="0">
                <a:latin typeface="Baskerville Old Face" panose="02020602080505020303" pitchFamily="18" charset="0"/>
              </a:rPr>
              <a:t>Racial &amp; Ethnic Data</a:t>
            </a:r>
          </a:p>
        </p:txBody>
      </p:sp>
      <p:sp>
        <p:nvSpPr>
          <p:cNvPr id="3" name="Rectangle 3">
            <a:extLst>
              <a:ext uri="{FF2B5EF4-FFF2-40B4-BE49-F238E27FC236}">
                <a16:creationId xmlns:a16="http://schemas.microsoft.com/office/drawing/2014/main" id="{FD75EAA9-F922-6065-F91B-7B9A11EF409E}"/>
              </a:ext>
            </a:extLst>
          </p:cNvPr>
          <p:cNvSpPr>
            <a:spLocks noGrp="1" noChangeArrowheads="1"/>
          </p:cNvSpPr>
          <p:nvPr>
            <p:ph idx="1"/>
          </p:nvPr>
        </p:nvSpPr>
        <p:spPr>
          <a:xfrm>
            <a:off x="368530" y="1690262"/>
            <a:ext cx="8516567" cy="4800600"/>
          </a:xfrm>
        </p:spPr>
        <p:txBody>
          <a:bodyPr vert="horz" lIns="91440" tIns="45720" rIns="91440" bIns="45720" rtlCol="0" anchor="t">
            <a:noAutofit/>
          </a:bodyPr>
          <a:lstStyle/>
          <a:p>
            <a:pPr marL="0" indent="0">
              <a:buNone/>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Racial and ethnic data must be collected in the service area to determine how effectively the meal programs are reaching potentially eligible students.</a:t>
            </a:r>
          </a:p>
          <a:p>
            <a:pPr marL="0" indent="0">
              <a:buNone/>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If a meal application does not indicate racial or ethnic information, the data shall be collected through the District's data collection.</a:t>
            </a:r>
          </a:p>
          <a:p>
            <a:pPr marL="0" indent="0">
              <a:buNone/>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57250" lvl="2" indent="-457200"/>
            <a:r>
              <a:rPr lang="en-US" sz="2800" dirty="0">
                <a:latin typeface="Calibri" panose="020F0502020204030204" pitchFamily="34" charset="0"/>
                <a:ea typeface="Calibri" panose="020F0502020204030204" pitchFamily="34" charset="0"/>
                <a:cs typeface="Calibri" panose="020F0502020204030204" pitchFamily="34" charset="0"/>
              </a:rPr>
              <a:t>Record</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en-US" sz="2800" dirty="0">
                <a:latin typeface="Calibri" panose="020F0502020204030204" pitchFamily="34" charset="0"/>
                <a:ea typeface="Calibri" panose="020F0502020204030204" pitchFamily="34" charset="0"/>
                <a:cs typeface="Calibri" panose="020F0502020204030204" pitchFamily="34" charset="0"/>
              </a:rPr>
              <a:t>Secure</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the information</a:t>
            </a:r>
          </a:p>
          <a:p>
            <a:pPr marL="857250" lvl="2" indent="-457200"/>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Retain information for three years plus the current year</a:t>
            </a:r>
          </a:p>
          <a:p>
            <a:pPr marL="1371600" lvl="3" indent="0">
              <a:lnSpc>
                <a:spcPct val="90000"/>
              </a:lnSpc>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3733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602887-5524-654F-E4AB-5C19626F6517}"/>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5002AB2-FA11-A468-8768-15CCC89378C2}"/>
              </a:ext>
            </a:extLst>
          </p:cNvPr>
          <p:cNvSpPr txBox="1">
            <a:spLocks noGrp="1"/>
          </p:cNvSpPr>
          <p:nvPr>
            <p:ph type="title"/>
          </p:nvPr>
        </p:nvSpPr>
        <p:spPr>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Bef>
                <a:spcPct val="0"/>
              </a:spcBef>
            </a:pPr>
            <a:r>
              <a:rPr lang="en-US" sz="7200" dirty="0">
                <a:solidFill>
                  <a:srgbClr val="000000"/>
                </a:solidFill>
                <a:latin typeface="Baskerville Old Face" panose="02020602080505020303" pitchFamily="18" charset="0"/>
                <a:ea typeface="+mj-ea"/>
                <a:cs typeface="+mj-cs"/>
              </a:rPr>
              <a:t>What is Discrimination? </a:t>
            </a:r>
          </a:p>
        </p:txBody>
      </p:sp>
      <p:sp>
        <p:nvSpPr>
          <p:cNvPr id="5" name="Rectangle 4">
            <a:extLst>
              <a:ext uri="{FF2B5EF4-FFF2-40B4-BE49-F238E27FC236}">
                <a16:creationId xmlns:a16="http://schemas.microsoft.com/office/drawing/2014/main" id="{905D207C-2C84-48A1-E013-F823C057DA92}"/>
              </a:ext>
            </a:extLst>
          </p:cNvPr>
          <p:cNvSpPr>
            <a:spLocks noGrp="1" noChangeArrowheads="1"/>
          </p:cNvSpPr>
          <p:nvPr/>
        </p:nvSpPr>
        <p:spPr>
          <a:xfrm>
            <a:off x="548854" y="2418120"/>
            <a:ext cx="7966496" cy="4597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lnSpc>
                <a:spcPct val="90000"/>
              </a:lnSpc>
              <a:buNone/>
            </a:pPr>
            <a:r>
              <a:rPr lang="en-US" altLang="en-US" sz="2800" dirty="0">
                <a:solidFill>
                  <a:srgbClr val="000000"/>
                </a:solidFill>
              </a:rPr>
              <a:t>“The practice of unfairly treating a person or group of people differently from other people or groups of people.” -Merriam-Webster dictionary</a:t>
            </a:r>
          </a:p>
          <a:p>
            <a:pPr marL="114300" indent="0">
              <a:lnSpc>
                <a:spcPct val="90000"/>
              </a:lnSpc>
              <a:buNone/>
            </a:pPr>
            <a:endParaRPr lang="en-US" altLang="en-US" sz="400" dirty="0">
              <a:solidFill>
                <a:srgbClr val="000000"/>
              </a:solidFill>
            </a:endParaRPr>
          </a:p>
          <a:p>
            <a:pPr marL="114300" indent="0">
              <a:lnSpc>
                <a:spcPct val="90000"/>
              </a:lnSpc>
              <a:buNone/>
            </a:pPr>
            <a:r>
              <a:rPr lang="en-US" altLang="en-US" sz="2800" dirty="0">
                <a:solidFill>
                  <a:srgbClr val="000000"/>
                </a:solidFill>
              </a:rPr>
              <a:t>USDA Programs prohibit discrimination based on:</a:t>
            </a:r>
          </a:p>
          <a:p>
            <a:pPr marL="114300" indent="0">
              <a:lnSpc>
                <a:spcPct val="90000"/>
              </a:lnSpc>
              <a:buNone/>
            </a:pPr>
            <a:endParaRPr lang="en-US" altLang="en-US" sz="400" dirty="0">
              <a:solidFill>
                <a:srgbClr val="000000"/>
              </a:solidFill>
            </a:endParaRPr>
          </a:p>
          <a:p>
            <a:pPr marL="971550" lvl="1" indent="-457200">
              <a:lnSpc>
                <a:spcPct val="90000"/>
              </a:lnSpc>
              <a:buFont typeface="Wingdings" panose="05000000000000000000" pitchFamily="2" charset="2"/>
              <a:buChar char="Ø"/>
            </a:pPr>
            <a:r>
              <a:rPr lang="en-US" altLang="en-US" sz="2600" dirty="0">
                <a:solidFill>
                  <a:srgbClr val="000000"/>
                </a:solidFill>
              </a:rPr>
              <a:t>Race, national origin, age, color, religious creed, political beliefs, sex, disability, or reprisal or retaliation for prior civil rights activity in any program or activity conducted or funded by USDA.</a:t>
            </a:r>
          </a:p>
          <a:p>
            <a:pPr marL="114300" indent="0">
              <a:lnSpc>
                <a:spcPct val="90000"/>
              </a:lnSpc>
              <a:buNone/>
            </a:pPr>
            <a:endParaRPr lang="en-US" altLang="en-US" sz="1200" dirty="0"/>
          </a:p>
          <a:p>
            <a:pPr>
              <a:lnSpc>
                <a:spcPct val="90000"/>
              </a:lnSpc>
              <a:buFont typeface="Wingdings 2" pitchFamily="18" charset="2"/>
              <a:buNone/>
            </a:pPr>
            <a:endParaRPr lang="en-US" altLang="en-US" dirty="0"/>
          </a:p>
        </p:txBody>
      </p:sp>
    </p:spTree>
    <p:extLst>
      <p:ext uri="{BB962C8B-B14F-4D97-AF65-F5344CB8AC3E}">
        <p14:creationId xmlns:p14="http://schemas.microsoft.com/office/powerpoint/2010/main" val="1954184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B33F84-1470-FBF5-49E1-E73ED189A43B}"/>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 name="Rectangle 3">
            <a:extLst>
              <a:ext uri="{FF2B5EF4-FFF2-40B4-BE49-F238E27FC236}">
                <a16:creationId xmlns:a16="http://schemas.microsoft.com/office/drawing/2014/main" id="{DDFC45C3-1D48-FDE2-75BB-FB0194EE47AA}"/>
              </a:ext>
            </a:extLst>
          </p:cNvPr>
          <p:cNvSpPr>
            <a:spLocks noGrp="1" noChangeArrowheads="1"/>
          </p:cNvSpPr>
          <p:nvPr/>
        </p:nvSpPr>
        <p:spPr>
          <a:xfrm>
            <a:off x="457200" y="2092484"/>
            <a:ext cx="8071484" cy="51206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Reasonable accommodations means that participants must be able to have equal access to all areas related to the child nutrition programs. </a:t>
            </a:r>
          </a:p>
          <a:p>
            <a:pPr marL="0" indent="0">
              <a:lnSpc>
                <a:spcPct val="90000"/>
              </a:lnSpc>
              <a:buNone/>
            </a:pPr>
            <a:endParaRPr lang="en-US" alt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The Americans with Disabilities Amendment Act requires that sponsors provide:</a:t>
            </a:r>
          </a:p>
          <a:p>
            <a:pPr marL="0" indent="0">
              <a:lnSpc>
                <a:spcPct val="90000"/>
              </a:lnSpc>
              <a:buNone/>
            </a:pPr>
            <a:endParaRPr lang="en-US" alt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Substitutions to a child with a disability when the need is supported by a written medical statement</a:t>
            </a:r>
          </a:p>
          <a:p>
            <a:pPr lvl="1">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A “Medical Statement to Request a Special Diet” must be completed and signed by a medical authority</a:t>
            </a:r>
            <a:endParaRPr lang="en-US" altLang="en-US" sz="2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5F9DABE-8203-7996-C996-BD6FDD309AD9}"/>
              </a:ext>
            </a:extLst>
          </p:cNvPr>
          <p:cNvSpPr>
            <a:spLocks noGrp="1"/>
          </p:cNvSpPr>
          <p:nvPr/>
        </p:nvSpPr>
        <p:spPr>
          <a:xfrm>
            <a:off x="457200" y="254477"/>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solidFill>
                  <a:srgbClr val="000000"/>
                </a:solidFill>
                <a:latin typeface="Baskerville Old Face" panose="02020602080505020303" pitchFamily="18" charset="0"/>
              </a:rPr>
              <a:t>Reasonable Accommodations</a:t>
            </a:r>
          </a:p>
        </p:txBody>
      </p:sp>
    </p:spTree>
    <p:extLst>
      <p:ext uri="{BB962C8B-B14F-4D97-AF65-F5344CB8AC3E}">
        <p14:creationId xmlns:p14="http://schemas.microsoft.com/office/powerpoint/2010/main" val="2056239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257230-B2EB-EE6D-813C-81B4768A9B3A}"/>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0"/>
            </a:endParaRPr>
          </a:p>
        </p:txBody>
      </p:sp>
      <p:sp>
        <p:nvSpPr>
          <p:cNvPr id="4" name="Rectangle 3"/>
          <p:cNvSpPr>
            <a:spLocks noGrp="1" noChangeArrowheads="1"/>
          </p:cNvSpPr>
          <p:nvPr>
            <p:ph idx="1"/>
          </p:nvPr>
        </p:nvSpPr>
        <p:spPr>
          <a:xfrm>
            <a:off x="496529" y="1940546"/>
            <a:ext cx="8229600" cy="4525963"/>
          </a:xfrm>
        </p:spPr>
        <p:txBody>
          <a:bodyPr>
            <a:normAutofit/>
          </a:bodyPr>
          <a:lstStyle/>
          <a:p>
            <a:pPr marL="0" indent="0">
              <a:lnSpc>
                <a:spcPct val="90000"/>
              </a:lnSpc>
              <a:buNone/>
            </a:pP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Annual training on civil rights-related laws, regulations, and procedures is required. Sponsors must provide:</a:t>
            </a:r>
          </a:p>
          <a:p>
            <a:pPr marL="0" indent="0">
              <a:lnSpc>
                <a:spcPct val="90000"/>
              </a:lnSpc>
              <a:buNone/>
            </a:pPr>
            <a:endPar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Annual training for their personnel</a:t>
            </a:r>
          </a:p>
          <a:p>
            <a:pPr lvl="1">
              <a:lnSpc>
                <a:spcPct val="90000"/>
              </a:lnSpc>
              <a:buFont typeface="Wingdings" panose="05000000000000000000" pitchFamily="2" charset="2"/>
              <a:buChar char="Ø"/>
            </a:pP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Documentation that the civil rights training occurred, the topics covered, and a list of the participants that attended</a:t>
            </a:r>
          </a:p>
          <a:p>
            <a:pPr lvl="2">
              <a:lnSpc>
                <a:spcPct val="90000"/>
              </a:lnSpc>
              <a:buNone/>
            </a:pPr>
            <a:endPar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371600" lvl="3" indent="0">
              <a:lnSpc>
                <a:spcPct val="90000"/>
              </a:lnSpc>
              <a:buNone/>
            </a:pPr>
            <a:endPar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32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5" name="Title 1"/>
          <p:cNvSpPr txBox="1">
            <a:spLocks noGrp="1"/>
          </p:cNvSpPr>
          <p:nvPr>
            <p:ph type="title"/>
          </p:nvPr>
        </p:nvSpPr>
        <p:spPr>
          <a:xfrm>
            <a:off x="170121" y="0"/>
            <a:ext cx="9222658" cy="1325563"/>
          </a:xfrm>
          <a:prstGeom prst="rect">
            <a:avLst/>
          </a:prstGeom>
        </p:spPr>
        <p:txBody>
          <a:bodyPr vert="horz" lIns="91440" tIns="45720" rIns="91440" bIns="45720" rtlCol="0" anchor="ctr">
            <a:noAutofit/>
          </a:bodyPr>
          <a:lstStyle/>
          <a:p>
            <a:pPr lvl="0" algn="l"/>
            <a:r>
              <a:rPr lang="en-US" sz="7200" dirty="0">
                <a:solidFill>
                  <a:srgbClr val="000000"/>
                </a:solidFill>
                <a:latin typeface="Baskerville Old Face" panose="02020602080505020303" pitchFamily="18" charset="0"/>
              </a:rPr>
              <a:t>Training Requirements  </a:t>
            </a:r>
          </a:p>
        </p:txBody>
      </p:sp>
    </p:spTree>
    <p:extLst>
      <p:ext uri="{BB962C8B-B14F-4D97-AF65-F5344CB8AC3E}">
        <p14:creationId xmlns:p14="http://schemas.microsoft.com/office/powerpoint/2010/main" val="2719579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A977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280913" y="-22493"/>
            <a:ext cx="7760458" cy="2123658"/>
          </a:xfrm>
          <a:prstGeom prst="rect">
            <a:avLst/>
          </a:prstGeom>
          <a:noFill/>
        </p:spPr>
        <p:txBody>
          <a:bodyPr wrap="none" rtlCol="0">
            <a:spAutoFit/>
          </a:bodyPr>
          <a:lstStyle/>
          <a:p>
            <a:pPr algn="ctr"/>
            <a:r>
              <a:rPr lang="en-US" sz="6600" dirty="0">
                <a:latin typeface="Baskerville Old Face" panose="02020602080505020303" pitchFamily="18" charset="0"/>
              </a:rPr>
              <a:t>Civil Rights </a:t>
            </a:r>
          </a:p>
          <a:p>
            <a:pPr algn="ctr"/>
            <a:r>
              <a:rPr lang="en-US" sz="6600" dirty="0">
                <a:latin typeface="Baskerville Old Face" panose="02020602080505020303" pitchFamily="18" charset="0"/>
              </a:rPr>
              <a:t>Complaint Procedures</a:t>
            </a:r>
          </a:p>
        </p:txBody>
      </p:sp>
      <p:sp>
        <p:nvSpPr>
          <p:cNvPr id="61" name="Rectangle 60">
            <a:extLst>
              <a:ext uri="{FF2B5EF4-FFF2-40B4-BE49-F238E27FC236}">
                <a16:creationId xmlns:a16="http://schemas.microsoft.com/office/drawing/2014/main" id="{243A77D4-ADBD-0B0A-828D-ABC2F2D56996}"/>
              </a:ext>
            </a:extLst>
          </p:cNvPr>
          <p:cNvSpPr>
            <a:spLocks noGrp="1" noChangeArrowheads="1"/>
          </p:cNvSpPr>
          <p:nvPr/>
        </p:nvSpPr>
        <p:spPr>
          <a:xfrm>
            <a:off x="428785" y="2042160"/>
            <a:ext cx="8229600" cy="48158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SFAs are required to comply with civil rights complaint procedures. Sponsors must:</a:t>
            </a:r>
          </a:p>
          <a:p>
            <a:pPr marL="0" indent="0">
              <a:buNone/>
            </a:pPr>
            <a:endParaRPr 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Ø"/>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Appoint a civil rights coordinator to address complaints </a:t>
            </a:r>
          </a:p>
          <a:p>
            <a:pPr lvl="2"/>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Monica Dudley, Food Services Regional Manager</a:t>
            </a:r>
          </a:p>
          <a:p>
            <a:pPr lvl="1">
              <a:buFont typeface="Wingdings" pitchFamily="2" charset="2"/>
              <a:buChar char="Ø"/>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Establish a grievance procedure for handling complaints </a:t>
            </a:r>
          </a:p>
          <a:p>
            <a:pPr lvl="1">
              <a:buFont typeface="Wingdings" pitchFamily="2" charset="2"/>
              <a:buChar char="Ø"/>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Train and implement procedures to determine and process civil rights complaints</a:t>
            </a:r>
          </a:p>
          <a:p>
            <a:pPr lvl="1">
              <a:buFont typeface="Wingdings" pitchFamily="2" charset="2"/>
              <a:buChar char="Ø"/>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Provide information of requirements and procedures for filing a complaint in English or the appropriate language</a:t>
            </a:r>
          </a:p>
          <a:p>
            <a:pPr marL="0" lvl="0" indent="0">
              <a:buNone/>
            </a:pPr>
            <a:endParaRPr lang="en-US" sz="4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600" dirty="0">
              <a:latin typeface="Calibri" panose="020F0502020204030204" pitchFamily="34" charset="0"/>
              <a:ea typeface="Calibri" panose="020F0502020204030204" pitchFamily="34" charset="0"/>
              <a:cs typeface="Calibri" panose="020F0502020204030204" pitchFamily="34" charset="0"/>
            </a:endParaRPr>
          </a:p>
          <a:p>
            <a:pPr lvl="2">
              <a:lnSpc>
                <a:spcPct val="90000"/>
              </a:lnSpc>
              <a:buFont typeface="Arial" panose="020B0604020202020204" pitchFamily="34" charset="0"/>
              <a:buChar char="•"/>
            </a:pPr>
            <a:endPar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371600" lvl="3" indent="0">
              <a:lnSpc>
                <a:spcPct val="90000"/>
              </a:lnSpc>
              <a:buNone/>
            </a:pPr>
            <a:endPar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748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A977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0F51752-8A16-94A5-BE9F-06102926EA8D}"/>
              </a:ext>
            </a:extLst>
          </p:cNvPr>
          <p:cNvSpPr txBox="1"/>
          <p:nvPr/>
        </p:nvSpPr>
        <p:spPr>
          <a:xfrm>
            <a:off x="54652" y="126991"/>
            <a:ext cx="9089348" cy="1107996"/>
          </a:xfrm>
          <a:prstGeom prst="rect">
            <a:avLst/>
          </a:prstGeom>
          <a:noFill/>
        </p:spPr>
        <p:txBody>
          <a:bodyPr wrap="none" rtlCol="0">
            <a:spAutoFit/>
          </a:bodyPr>
          <a:lstStyle/>
          <a:p>
            <a:r>
              <a:rPr lang="en-US" sz="6600" dirty="0">
                <a:latin typeface="Baskerville Old Face" panose="02020602080505020303" pitchFamily="18" charset="0"/>
              </a:rPr>
              <a:t>How To File A Complaint</a:t>
            </a:r>
            <a:endParaRPr lang="en-US" sz="5400" dirty="0">
              <a:latin typeface="Baskerville Old Face" panose="02020602080505020303" pitchFamily="18" charset="0"/>
            </a:endParaRPr>
          </a:p>
        </p:txBody>
      </p:sp>
      <p:sp>
        <p:nvSpPr>
          <p:cNvPr id="4" name="Rectangle 3">
            <a:extLst>
              <a:ext uri="{FF2B5EF4-FFF2-40B4-BE49-F238E27FC236}">
                <a16:creationId xmlns:a16="http://schemas.microsoft.com/office/drawing/2014/main" id="{1463B3BE-EEA0-65CE-54A0-073F09573721}"/>
              </a:ext>
            </a:extLst>
          </p:cNvPr>
          <p:cNvSpPr>
            <a:spLocks noGrp="1" noChangeArrowheads="1"/>
          </p:cNvSpPr>
          <p:nvPr>
            <p:ph idx="1"/>
          </p:nvPr>
        </p:nvSpPr>
        <p:spPr>
          <a:xfrm>
            <a:off x="228600" y="1215332"/>
            <a:ext cx="8915400" cy="5043972"/>
          </a:xfrm>
        </p:spPr>
        <p:txBody>
          <a:bodyPr>
            <a:noAutofit/>
          </a:bodyPr>
          <a:lstStyle/>
          <a:p>
            <a:pPr marL="0" inden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To file a program complaint of discrimination, complete the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USDA Program Discrimination Complaint Form</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(AD-3027) found online at: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How to File a Complaint</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and at any USDA office, or write a letter addressed to USDA and provide in the letter all of the information requested in the form. To request a copy of the complaint form, call (866) 632-9992. Submit your completed form or letter to USDA by: </a:t>
            </a:r>
          </a:p>
          <a:p>
            <a:pPr marL="0" indent="0">
              <a:buNone/>
            </a:pP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r>
              <a:rPr lang="en-US" sz="2200" b="1" dirty="0">
                <a:latin typeface="Calibri" panose="020F0502020204030204" pitchFamily="34" charset="0"/>
                <a:ea typeface="Calibri" panose="020F0502020204030204" pitchFamily="34" charset="0"/>
                <a:cs typeface="Calibri" panose="020F0502020204030204" pitchFamily="34" charset="0"/>
              </a:rPr>
              <a:t>M</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ail: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U.S. Department of Agriculture </a:t>
            </a:r>
            <a:b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Office of the Assistant Secretary for Civil Rights </a:t>
            </a:r>
            <a:b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1400 Independence Avenue, SW </a:t>
            </a:r>
            <a:b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Washington, D.C. 20250-9410; </a:t>
            </a:r>
          </a:p>
          <a:p>
            <a:pPr lvl="1"/>
            <a:r>
              <a:rPr lang="en-US" sz="2200" b="1" dirty="0">
                <a:latin typeface="Calibri" panose="020F0502020204030204" pitchFamily="34" charset="0"/>
                <a:ea typeface="Calibri" panose="020F0502020204030204" pitchFamily="34" charset="0"/>
                <a:cs typeface="Calibri" panose="020F0502020204030204" pitchFamily="34" charset="0"/>
              </a:rPr>
              <a:t>F</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ax: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(833) 256-1665 or (202) 690-7442 </a:t>
            </a:r>
          </a:p>
          <a:p>
            <a:pPr lvl="1"/>
            <a:r>
              <a:rPr lang="en-US" sz="2200" b="1" dirty="0">
                <a:latin typeface="Calibri" panose="020F0502020204030204" pitchFamily="34" charset="0"/>
                <a:ea typeface="Calibri" panose="020F0502020204030204" pitchFamily="34" charset="0"/>
                <a:cs typeface="Calibri" panose="020F0502020204030204" pitchFamily="34" charset="0"/>
              </a:rPr>
              <a:t>E</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mail</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program.intake@usda.gov</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lvl="0" indent="0">
              <a:buNone/>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2">
              <a:lnSpc>
                <a:spcPct val="90000"/>
              </a:lnSpc>
              <a:buFont typeface="Arial" panose="020B0604020202020204" pitchFamily="34" charset="0"/>
              <a:buChar char="•"/>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371600" lvl="3" indent="0">
              <a:lnSpc>
                <a:spcPct val="90000"/>
              </a:lnSpc>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520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A977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64847" y="126991"/>
            <a:ext cx="9273693" cy="1107996"/>
          </a:xfrm>
          <a:prstGeom prst="rect">
            <a:avLst/>
          </a:prstGeom>
          <a:noFill/>
        </p:spPr>
        <p:txBody>
          <a:bodyPr wrap="none" rtlCol="0">
            <a:spAutoFit/>
          </a:bodyPr>
          <a:lstStyle/>
          <a:p>
            <a:r>
              <a:rPr lang="en-US" sz="6600" dirty="0">
                <a:latin typeface="Baskerville Old Face" panose="02020602080505020303" pitchFamily="18" charset="0"/>
              </a:rPr>
              <a:t>Civil Rights Complaint Log</a:t>
            </a:r>
          </a:p>
        </p:txBody>
      </p:sp>
      <p:sp>
        <p:nvSpPr>
          <p:cNvPr id="4" name="Rectangle 3">
            <a:extLst>
              <a:ext uri="{FF2B5EF4-FFF2-40B4-BE49-F238E27FC236}">
                <a16:creationId xmlns:a16="http://schemas.microsoft.com/office/drawing/2014/main" id="{BADEA0BB-58A1-B184-D083-6B872EE17CB2}"/>
              </a:ext>
            </a:extLst>
          </p:cNvPr>
          <p:cNvSpPr>
            <a:spLocks noGrp="1" noChangeArrowheads="1"/>
          </p:cNvSpPr>
          <p:nvPr>
            <p:ph idx="1"/>
          </p:nvPr>
        </p:nvSpPr>
        <p:spPr>
          <a:xfrm>
            <a:off x="260249" y="1671623"/>
            <a:ext cx="8948597" cy="1356905"/>
          </a:xfrm>
        </p:spPr>
        <p:txBody>
          <a:bodyPr>
            <a:noAutofit/>
          </a:bodyPr>
          <a:lstStyle/>
          <a:p>
            <a:pPr marL="0" inden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The USDA will inform SFAs when civil rights complaints are received. LAUSD is required to maintain a log of any such complaints. A separate log is used in the summer.</a:t>
            </a:r>
          </a:p>
          <a:p>
            <a:pPr marL="0" indent="0">
              <a:buNone/>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2">
              <a:lnSpc>
                <a:spcPct val="90000"/>
              </a:lnSpc>
              <a:buFont typeface="Arial" panose="020B0604020202020204" pitchFamily="34" charset="0"/>
              <a:buChar char="•"/>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371600" lvl="3" indent="0">
              <a:lnSpc>
                <a:spcPct val="90000"/>
              </a:lnSpc>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4756FC8-0407-F3C7-0780-20E63FA69CC8}"/>
              </a:ext>
            </a:extLst>
          </p:cNvPr>
          <p:cNvSpPr txBox="1"/>
          <p:nvPr/>
        </p:nvSpPr>
        <p:spPr>
          <a:xfrm>
            <a:off x="545958" y="3072277"/>
            <a:ext cx="3566160" cy="832581"/>
          </a:xfrm>
          <a:prstGeom prst="rect">
            <a:avLst/>
          </a:prstGeom>
          <a:noFill/>
        </p:spPr>
        <p:txBody>
          <a:bodyPr wrap="square" rtlCol="0">
            <a:noAutofit/>
          </a:bodyPr>
          <a:lstStyle/>
          <a:p>
            <a:pPr algn="ctr"/>
            <a:r>
              <a:rPr lang="en-US" b="1" dirty="0">
                <a:latin typeface="Arial" panose="020B0604020202020204" pitchFamily="34" charset="0"/>
                <a:cs typeface="Arial" panose="020B0604020202020204" pitchFamily="34" charset="0"/>
              </a:rPr>
              <a:t>Food Service Division Log </a:t>
            </a:r>
          </a:p>
        </p:txBody>
      </p:sp>
      <p:sp>
        <p:nvSpPr>
          <p:cNvPr id="9" name="TextBox 8">
            <a:extLst>
              <a:ext uri="{FF2B5EF4-FFF2-40B4-BE49-F238E27FC236}">
                <a16:creationId xmlns:a16="http://schemas.microsoft.com/office/drawing/2014/main" id="{54B3F026-EC0F-BF68-22C3-3B9285309815}"/>
              </a:ext>
            </a:extLst>
          </p:cNvPr>
          <p:cNvSpPr txBox="1"/>
          <p:nvPr/>
        </p:nvSpPr>
        <p:spPr>
          <a:xfrm>
            <a:off x="4397826" y="3028528"/>
            <a:ext cx="4746174" cy="832581"/>
          </a:xfrm>
          <a:prstGeom prst="rect">
            <a:avLst/>
          </a:prstGeom>
          <a:noFill/>
        </p:spPr>
        <p:txBody>
          <a:bodyPr wrap="square" rtlCol="0">
            <a:noAutofit/>
          </a:bodyPr>
          <a:lstStyle/>
          <a:p>
            <a:pPr algn="ctr"/>
            <a:r>
              <a:rPr lang="en-US" b="1" dirty="0">
                <a:latin typeface="Arial" panose="020B0604020202020204" pitchFamily="34" charset="0"/>
                <a:cs typeface="Arial" panose="020B0604020202020204" pitchFamily="34" charset="0"/>
              </a:rPr>
              <a:t>Summer Food Service Program Log </a:t>
            </a:r>
          </a:p>
        </p:txBody>
      </p:sp>
      <p:pic>
        <p:nvPicPr>
          <p:cNvPr id="12" name="Picture 11">
            <a:extLst>
              <a:ext uri="{FF2B5EF4-FFF2-40B4-BE49-F238E27FC236}">
                <a16:creationId xmlns:a16="http://schemas.microsoft.com/office/drawing/2014/main" id="{13A89EF5-FCD5-D8D0-CB89-F23686CC4D60}"/>
              </a:ext>
            </a:extLst>
          </p:cNvPr>
          <p:cNvPicPr>
            <a:picLocks noChangeAspect="1"/>
          </p:cNvPicPr>
          <p:nvPr/>
        </p:nvPicPr>
        <p:blipFill>
          <a:blip r:embed="rId2"/>
          <a:stretch>
            <a:fillRect/>
          </a:stretch>
        </p:blipFill>
        <p:spPr>
          <a:xfrm>
            <a:off x="723327" y="3634584"/>
            <a:ext cx="3211421" cy="2560320"/>
          </a:xfrm>
          <a:prstGeom prst="rect">
            <a:avLst/>
          </a:prstGeom>
          <a:ln>
            <a:solidFill>
              <a:schemeClr val="accent3">
                <a:lumMod val="50000"/>
              </a:schemeClr>
            </a:solidFill>
          </a:ln>
        </p:spPr>
      </p:pic>
      <p:pic>
        <p:nvPicPr>
          <p:cNvPr id="13" name="Picture 12">
            <a:extLst>
              <a:ext uri="{FF2B5EF4-FFF2-40B4-BE49-F238E27FC236}">
                <a16:creationId xmlns:a16="http://schemas.microsoft.com/office/drawing/2014/main" id="{2ACD0BDF-9AB5-1D8B-D110-6E774507B29E}"/>
              </a:ext>
            </a:extLst>
          </p:cNvPr>
          <p:cNvPicPr>
            <a:picLocks noChangeAspect="1"/>
          </p:cNvPicPr>
          <p:nvPr/>
        </p:nvPicPr>
        <p:blipFill>
          <a:blip r:embed="rId3"/>
          <a:stretch>
            <a:fillRect/>
          </a:stretch>
        </p:blipFill>
        <p:spPr>
          <a:xfrm>
            <a:off x="5246416" y="3634584"/>
            <a:ext cx="3174257" cy="2560320"/>
          </a:xfrm>
          <a:prstGeom prst="rect">
            <a:avLst/>
          </a:prstGeom>
          <a:ln>
            <a:solidFill>
              <a:schemeClr val="accent3">
                <a:lumMod val="50000"/>
              </a:schemeClr>
            </a:solidFill>
          </a:ln>
        </p:spPr>
      </p:pic>
    </p:spTree>
    <p:extLst>
      <p:ext uri="{BB962C8B-B14F-4D97-AF65-F5344CB8AC3E}">
        <p14:creationId xmlns:p14="http://schemas.microsoft.com/office/powerpoint/2010/main" val="766007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535BB8-527C-9ECF-CF93-98F61CA44CCB}"/>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D00E514-8430-EC51-15C0-C773E78B8859}"/>
              </a:ext>
            </a:extLst>
          </p:cNvPr>
          <p:cNvSpPr>
            <a:spLocks noGrp="1" noChangeArrowheads="1"/>
          </p:cNvSpPr>
          <p:nvPr/>
        </p:nvSpPr>
        <p:spPr>
          <a:xfrm>
            <a:off x="475488" y="968868"/>
            <a:ext cx="8193023" cy="86711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indent="0" algn="l">
              <a:lnSpc>
                <a:spcPct val="90000"/>
              </a:lnSpc>
            </a:pPr>
            <a:br>
              <a:rPr lang="en-US" sz="4000" b="1" dirty="0">
                <a:solidFill>
                  <a:srgbClr val="000000"/>
                </a:solidFill>
              </a:rPr>
            </a:br>
            <a:endParaRPr lang="en-US" sz="4000" dirty="0">
              <a:solidFill>
                <a:srgbClr val="000000"/>
              </a:solidFill>
            </a:endParaRPr>
          </a:p>
        </p:txBody>
      </p:sp>
      <p:sp>
        <p:nvSpPr>
          <p:cNvPr id="5" name="Rectangle 4">
            <a:extLst>
              <a:ext uri="{FF2B5EF4-FFF2-40B4-BE49-F238E27FC236}">
                <a16:creationId xmlns:a16="http://schemas.microsoft.com/office/drawing/2014/main" id="{C0E62477-E9F1-81F8-9588-8D776044B647}"/>
              </a:ext>
            </a:extLst>
          </p:cNvPr>
          <p:cNvSpPr>
            <a:spLocks noGrp="1" noChangeArrowheads="1"/>
          </p:cNvSpPr>
          <p:nvPr/>
        </p:nvSpPr>
        <p:spPr>
          <a:xfrm>
            <a:off x="601033" y="2723272"/>
            <a:ext cx="8033171" cy="4597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lnSpc>
                <a:spcPct val="90000"/>
              </a:lnSpc>
              <a:buNone/>
            </a:pPr>
            <a:r>
              <a:rPr lang="en-US" alt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Civil Rights regulations are intended to assure that the benefits of the Child Nutrition Program are made available to all participants in a non-discriminatory manner.</a:t>
            </a:r>
          </a:p>
          <a:p>
            <a:pPr marL="114300" indent="0">
              <a:lnSpc>
                <a:spcPct val="90000"/>
              </a:lnSpc>
              <a:buNone/>
            </a:pPr>
            <a:endParaRPr lang="en-US" altLang="en-US" sz="3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14300" indent="0">
              <a:lnSpc>
                <a:spcPct val="90000"/>
              </a:lnSpc>
              <a:buNone/>
            </a:pPr>
            <a:endParaRPr lang="en-US" altLang="en-US" sz="3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sz="3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36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36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2" pitchFamily="18" charset="2"/>
              <a:buNone/>
            </a:pPr>
            <a:endParaRPr lang="en-US" alt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6CB621FB-9B53-9FA2-B8EE-26D9CEE55200}"/>
              </a:ext>
            </a:extLst>
          </p:cNvPr>
          <p:cNvSpPr txBox="1">
            <a:spLocks/>
          </p:cNvSpPr>
          <p:nvPr/>
        </p:nvSpPr>
        <p:spPr>
          <a:xfrm>
            <a:off x="502819" y="261184"/>
            <a:ext cx="8229600" cy="1143000"/>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Bef>
                <a:spcPct val="0"/>
              </a:spcBef>
            </a:pPr>
            <a:r>
              <a:rPr lang="en-US" sz="9600" dirty="0">
                <a:solidFill>
                  <a:srgbClr val="000000"/>
                </a:solidFill>
                <a:latin typeface="Baskerville Old Face" panose="02020602080505020303" pitchFamily="18" charset="0"/>
                <a:ea typeface="+mj-ea"/>
                <a:cs typeface="+mj-cs"/>
              </a:rPr>
              <a:t>Objective</a:t>
            </a:r>
          </a:p>
        </p:txBody>
      </p:sp>
    </p:spTree>
    <p:extLst>
      <p:ext uri="{BB962C8B-B14F-4D97-AF65-F5344CB8AC3E}">
        <p14:creationId xmlns:p14="http://schemas.microsoft.com/office/powerpoint/2010/main" val="653054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A977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5A977B">
                  <a:alpha val="13000"/>
                </a:srgbClr>
              </a:gs>
              <a:gs pos="23000">
                <a:schemeClr val="bg1">
                  <a:alpha val="6000"/>
                </a:schemeClr>
              </a:gs>
              <a:gs pos="42000">
                <a:schemeClr val="bg1">
                  <a:alpha val="97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0F51752-8A16-94A5-BE9F-06102926EA8D}"/>
              </a:ext>
            </a:extLst>
          </p:cNvPr>
          <p:cNvSpPr txBox="1"/>
          <p:nvPr/>
        </p:nvSpPr>
        <p:spPr>
          <a:xfrm>
            <a:off x="755089" y="0"/>
            <a:ext cx="7633821" cy="1107996"/>
          </a:xfrm>
          <a:prstGeom prst="rect">
            <a:avLst/>
          </a:prstGeom>
          <a:noFill/>
        </p:spPr>
        <p:txBody>
          <a:bodyPr wrap="none" rtlCol="0">
            <a:spAutoFit/>
          </a:bodyPr>
          <a:lstStyle/>
          <a:p>
            <a:r>
              <a:rPr lang="en-US" sz="6600" dirty="0">
                <a:latin typeface="Baskerville Old Face" panose="02020602080505020303" pitchFamily="18" charset="0"/>
              </a:rPr>
              <a:t>Civil Rights Resources</a:t>
            </a:r>
          </a:p>
        </p:txBody>
      </p:sp>
      <p:pic>
        <p:nvPicPr>
          <p:cNvPr id="5" name="Picture 4">
            <a:extLst>
              <a:ext uri="{FF2B5EF4-FFF2-40B4-BE49-F238E27FC236}">
                <a16:creationId xmlns:a16="http://schemas.microsoft.com/office/drawing/2014/main" id="{0ED00199-F2EC-A608-6068-434BFEF02EBE}"/>
              </a:ext>
            </a:extLst>
          </p:cNvPr>
          <p:cNvPicPr>
            <a:picLocks noChangeAspect="1"/>
          </p:cNvPicPr>
          <p:nvPr/>
        </p:nvPicPr>
        <p:blipFill>
          <a:blip r:embed="rId2">
            <a:alphaModFix amt="80000"/>
          </a:blip>
          <a:stretch>
            <a:fillRect/>
          </a:stretch>
        </p:blipFill>
        <p:spPr>
          <a:xfrm>
            <a:off x="755089" y="3556560"/>
            <a:ext cx="2674346" cy="2783751"/>
          </a:xfrm>
          <a:prstGeom prst="rect">
            <a:avLst/>
          </a:prstGeom>
          <a:ln>
            <a:noFill/>
          </a:ln>
        </p:spPr>
      </p:pic>
      <p:pic>
        <p:nvPicPr>
          <p:cNvPr id="10" name="Picture 9">
            <a:extLst>
              <a:ext uri="{FF2B5EF4-FFF2-40B4-BE49-F238E27FC236}">
                <a16:creationId xmlns:a16="http://schemas.microsoft.com/office/drawing/2014/main" id="{F6E15ACD-27CE-0248-CA28-093073730287}"/>
              </a:ext>
            </a:extLst>
          </p:cNvPr>
          <p:cNvPicPr>
            <a:picLocks noChangeAspect="1"/>
          </p:cNvPicPr>
          <p:nvPr/>
        </p:nvPicPr>
        <p:blipFill>
          <a:blip r:embed="rId3">
            <a:alphaModFix amt="78000"/>
          </a:blip>
          <a:stretch>
            <a:fillRect/>
          </a:stretch>
        </p:blipFill>
        <p:spPr>
          <a:xfrm>
            <a:off x="4182110" y="3556560"/>
            <a:ext cx="4379157" cy="2769503"/>
          </a:xfrm>
          <a:prstGeom prst="rect">
            <a:avLst/>
          </a:prstGeom>
          <a:noFill/>
          <a:ln>
            <a:noFill/>
          </a:ln>
        </p:spPr>
      </p:pic>
      <p:sp>
        <p:nvSpPr>
          <p:cNvPr id="11" name="object 3">
            <a:extLst>
              <a:ext uri="{FF2B5EF4-FFF2-40B4-BE49-F238E27FC236}">
                <a16:creationId xmlns:a16="http://schemas.microsoft.com/office/drawing/2014/main" id="{89DB4B33-1016-14A9-B0F9-D1EAEC2C5920}"/>
              </a:ext>
            </a:extLst>
          </p:cNvPr>
          <p:cNvSpPr txBox="1"/>
          <p:nvPr/>
        </p:nvSpPr>
        <p:spPr>
          <a:xfrm>
            <a:off x="388240" y="1941326"/>
            <a:ext cx="8367517" cy="1092607"/>
          </a:xfrm>
          <a:prstGeom prst="rect">
            <a:avLst/>
          </a:prstGeom>
        </p:spPr>
        <p:txBody>
          <a:bodyPr vert="horz" wrap="square" lIns="0" tIns="0" rIns="0" bIns="0" rtlCol="0">
            <a:noAutofit/>
          </a:bodyPr>
          <a:lstStyle/>
          <a:p>
            <a:pPr marL="466725"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0975" algn="l"/>
              </a:tabLst>
              <a:defRPr/>
            </a:pPr>
            <a:r>
              <a:rPr kumimoji="0" sz="2800" b="0" i="0" u="none" strike="noStrike" kern="1200" cap="none" spc="0" normalizeH="0" baseline="0" noProof="0" dirty="0">
                <a:ln>
                  <a:noFill/>
                </a:ln>
                <a:effectLst/>
                <a:uLnTx/>
                <a:uFillTx/>
                <a:latin typeface="Arial"/>
                <a:ea typeface="+mn-ea"/>
                <a:cs typeface="Arial"/>
              </a:rPr>
              <a:t>CDE</a:t>
            </a:r>
            <a:r>
              <a:rPr kumimoji="0" sz="2800" b="0" i="0" u="none" strike="noStrike" kern="1200" cap="none" spc="-11"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U</a:t>
            </a:r>
            <a:r>
              <a:rPr kumimoji="0" sz="2800" b="0" i="0" u="none" strike="noStrike" kern="1200" cap="none" spc="-4" normalizeH="0" baseline="0" noProof="0" dirty="0">
                <a:ln>
                  <a:noFill/>
                </a:ln>
                <a:effectLst/>
                <a:uLnTx/>
                <a:uFillTx/>
                <a:latin typeface="Arial"/>
                <a:ea typeface="+mn-ea"/>
                <a:cs typeface="Arial"/>
              </a:rPr>
              <a:t>S</a:t>
            </a:r>
            <a:r>
              <a:rPr kumimoji="0" sz="2800" b="0" i="0" u="none" strike="noStrike" kern="1200" cap="none" spc="0" normalizeH="0" baseline="0" noProof="0" dirty="0">
                <a:ln>
                  <a:noFill/>
                </a:ln>
                <a:effectLst/>
                <a:uLnTx/>
                <a:uFillTx/>
                <a:latin typeface="Arial"/>
                <a:ea typeface="+mn-ea"/>
                <a:cs typeface="Arial"/>
              </a:rPr>
              <a:t>DA</a:t>
            </a:r>
            <a:r>
              <a:rPr kumimoji="0" sz="2800" b="0" i="0" u="none" strike="noStrike" kern="1200" cap="none" spc="-139"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C</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4" normalizeH="0" baseline="0" noProof="0" dirty="0">
                <a:ln>
                  <a:noFill/>
                </a:ln>
                <a:effectLst/>
                <a:uLnTx/>
                <a:uFillTx/>
                <a:latin typeface="Arial"/>
                <a:ea typeface="+mn-ea"/>
                <a:cs typeface="Arial"/>
              </a:rPr>
              <a:t>v</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0" normalizeH="0" baseline="0" noProof="0" dirty="0">
                <a:ln>
                  <a:noFill/>
                </a:ln>
                <a:effectLst/>
                <a:uLnTx/>
                <a:uFillTx/>
                <a:latin typeface="Arial"/>
                <a:ea typeface="+mn-ea"/>
                <a:cs typeface="Arial"/>
              </a:rPr>
              <a:t>l</a:t>
            </a:r>
            <a:r>
              <a:rPr kumimoji="0" sz="2800" b="0" i="0" u="none" strike="noStrike" kern="1200" cap="none" spc="4"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R</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8" normalizeH="0" baseline="0" noProof="0" dirty="0">
                <a:ln>
                  <a:noFill/>
                </a:ln>
                <a:effectLst/>
                <a:uLnTx/>
                <a:uFillTx/>
                <a:latin typeface="Arial"/>
                <a:ea typeface="+mn-ea"/>
                <a:cs typeface="Arial"/>
              </a:rPr>
              <a:t>gh</a:t>
            </a:r>
            <a:r>
              <a:rPr kumimoji="0" sz="2800" b="0" i="0" u="none" strike="noStrike" kern="1200" cap="none" spc="-4" normalizeH="0" baseline="0" noProof="0" dirty="0">
                <a:ln>
                  <a:noFill/>
                </a:ln>
                <a:effectLst/>
                <a:uLnTx/>
                <a:uFillTx/>
                <a:latin typeface="Arial"/>
                <a:ea typeface="+mn-ea"/>
                <a:cs typeface="Arial"/>
              </a:rPr>
              <a:t>t</a:t>
            </a:r>
            <a:r>
              <a:rPr kumimoji="0" sz="2800" b="0" i="0" u="none" strike="noStrike" kern="1200" cap="none" spc="0" normalizeH="0" baseline="0" noProof="0" dirty="0">
                <a:ln>
                  <a:noFill/>
                </a:ln>
                <a:effectLst/>
                <a:uLnTx/>
                <a:uFillTx/>
                <a:latin typeface="Arial"/>
                <a:ea typeface="+mn-ea"/>
                <a:cs typeface="Arial"/>
              </a:rPr>
              <a:t>s</a:t>
            </a:r>
            <a:r>
              <a:rPr kumimoji="0" sz="2800" b="0" i="0" u="none" strike="noStrike" kern="1200" cap="none" spc="-8" normalizeH="0" baseline="0" noProof="0" dirty="0">
                <a:ln>
                  <a:noFill/>
                </a:ln>
                <a:effectLst/>
                <a:uLnTx/>
                <a:uFillTx/>
                <a:latin typeface="Arial"/>
                <a:ea typeface="+mn-ea"/>
                <a:cs typeface="Arial"/>
              </a:rPr>
              <a:t> an</a:t>
            </a:r>
            <a:r>
              <a:rPr kumimoji="0" sz="2800" b="0" i="0" u="none" strike="noStrike" kern="1200" cap="none" spc="0" normalizeH="0" baseline="0" noProof="0" dirty="0">
                <a:ln>
                  <a:noFill/>
                </a:ln>
                <a:effectLst/>
                <a:uLnTx/>
                <a:uFillTx/>
                <a:latin typeface="Arial"/>
                <a:ea typeface="+mn-ea"/>
                <a:cs typeface="Arial"/>
              </a:rPr>
              <a:t>d</a:t>
            </a:r>
            <a:r>
              <a:rPr kumimoji="0" sz="2800" b="0" i="0" u="none" strike="noStrike" kern="1200" cap="none" spc="-15"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C</a:t>
            </a:r>
            <a:r>
              <a:rPr kumimoji="0" sz="2800" b="0" i="0" u="none" strike="noStrike" kern="1200" cap="none" spc="-8" normalizeH="0" baseline="0" noProof="0" dirty="0">
                <a:ln>
                  <a:noFill/>
                </a:ln>
                <a:effectLst/>
                <a:uLnTx/>
                <a:uFillTx/>
                <a:latin typeface="Arial"/>
                <a:ea typeface="+mn-ea"/>
                <a:cs typeface="Arial"/>
              </a:rPr>
              <a:t>omp</a:t>
            </a:r>
            <a:r>
              <a:rPr kumimoji="0" sz="2800" b="0" i="0" u="none" strike="noStrike" kern="1200" cap="none" spc="-4" normalizeH="0" baseline="0" noProof="0" dirty="0">
                <a:ln>
                  <a:noFill/>
                </a:ln>
                <a:effectLst/>
                <a:uLnTx/>
                <a:uFillTx/>
                <a:latin typeface="Arial"/>
                <a:ea typeface="+mn-ea"/>
                <a:cs typeface="Arial"/>
              </a:rPr>
              <a:t>l</a:t>
            </a:r>
            <a:r>
              <a:rPr kumimoji="0" sz="2800" b="0" i="0" u="none" strike="noStrike" kern="1200" cap="none" spc="-8" normalizeH="0" baseline="0" noProof="0" dirty="0">
                <a:ln>
                  <a:noFill/>
                </a:ln>
                <a:effectLst/>
                <a:uLnTx/>
                <a:uFillTx/>
                <a:latin typeface="Arial"/>
                <a:ea typeface="+mn-ea"/>
                <a:cs typeface="Arial"/>
              </a:rPr>
              <a:t>a</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8" normalizeH="0" baseline="0" noProof="0" dirty="0">
                <a:ln>
                  <a:noFill/>
                </a:ln>
                <a:effectLst/>
                <a:uLnTx/>
                <a:uFillTx/>
                <a:latin typeface="Arial"/>
                <a:ea typeface="+mn-ea"/>
                <a:cs typeface="Arial"/>
              </a:rPr>
              <a:t>n</a:t>
            </a:r>
            <a:r>
              <a:rPr kumimoji="0" sz="2800" b="0" i="0" u="none" strike="noStrike" kern="1200" cap="none" spc="-4" normalizeH="0" baseline="0" noProof="0" dirty="0">
                <a:ln>
                  <a:noFill/>
                </a:ln>
                <a:effectLst/>
                <a:uLnTx/>
                <a:uFillTx/>
                <a:latin typeface="Arial"/>
                <a:ea typeface="+mn-ea"/>
                <a:cs typeface="Arial"/>
              </a:rPr>
              <a:t>t</a:t>
            </a:r>
            <a:r>
              <a:rPr kumimoji="0" sz="2800" b="0" i="0" u="none" strike="noStrike" kern="1200" cap="none" spc="0" normalizeH="0" baseline="0" noProof="0" dirty="0">
                <a:ln>
                  <a:noFill/>
                </a:ln>
                <a:effectLst/>
                <a:uLnTx/>
                <a:uFillTx/>
                <a:latin typeface="Arial"/>
                <a:ea typeface="+mn-ea"/>
                <a:cs typeface="Arial"/>
              </a:rPr>
              <a:t>s w</a:t>
            </a:r>
            <a:r>
              <a:rPr kumimoji="0" sz="2800" b="0" i="0" u="none" strike="noStrike" kern="1200" cap="none" spc="-8" normalizeH="0" baseline="0" noProof="0" dirty="0">
                <a:ln>
                  <a:noFill/>
                </a:ln>
                <a:effectLst/>
                <a:uLnTx/>
                <a:uFillTx/>
                <a:latin typeface="Arial"/>
                <a:ea typeface="+mn-ea"/>
                <a:cs typeface="Arial"/>
              </a:rPr>
              <a:t>e</a:t>
            </a:r>
            <a:r>
              <a:rPr kumimoji="0" sz="2800" b="0" i="0" u="none" strike="noStrike" kern="1200" cap="none" spc="0" normalizeH="0" baseline="0" noProof="0" dirty="0">
                <a:ln>
                  <a:noFill/>
                </a:ln>
                <a:effectLst/>
                <a:uLnTx/>
                <a:uFillTx/>
                <a:latin typeface="Arial"/>
                <a:ea typeface="+mn-ea"/>
                <a:cs typeface="Arial"/>
              </a:rPr>
              <a:t>b</a:t>
            </a:r>
            <a:r>
              <a:rPr kumimoji="0" sz="2800" b="0" i="0" u="none" strike="noStrike" kern="1200" cap="none" spc="-15" normalizeH="0" baseline="0" noProof="0" dirty="0">
                <a:ln>
                  <a:noFill/>
                </a:ln>
                <a:effectLst/>
                <a:uLnTx/>
                <a:uFillTx/>
                <a:latin typeface="Arial"/>
                <a:ea typeface="+mn-ea"/>
                <a:cs typeface="Arial"/>
              </a:rPr>
              <a:t> </a:t>
            </a:r>
            <a:r>
              <a:rPr kumimoji="0" sz="2800" b="0" i="0" u="none" strike="noStrike" kern="1200" cap="none" spc="-8" normalizeH="0" baseline="0" noProof="0" dirty="0">
                <a:ln>
                  <a:noFill/>
                </a:ln>
                <a:effectLst/>
                <a:uLnTx/>
                <a:uFillTx/>
                <a:latin typeface="Arial"/>
                <a:ea typeface="+mn-ea"/>
                <a:cs typeface="Arial"/>
              </a:rPr>
              <a:t>page</a:t>
            </a:r>
            <a:endParaRPr kumimoji="0" lang="en-US" sz="2800" b="0" i="0" u="none" strike="noStrike" kern="1200" cap="none" spc="-8" normalizeH="0" baseline="0" noProof="0" dirty="0">
              <a:ln>
                <a:noFill/>
              </a:ln>
              <a:effectLst/>
              <a:uLnTx/>
              <a:uFillTx/>
              <a:latin typeface="Arial"/>
              <a:ea typeface="+mn-ea"/>
              <a:cs typeface="Arial"/>
            </a:endParaRPr>
          </a:p>
          <a:p>
            <a:pPr marL="466725"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0975" algn="l"/>
              </a:tabLst>
              <a:defRPr/>
            </a:pPr>
            <a:endParaRPr kumimoji="0" sz="2800" b="0" i="0" u="none" strike="noStrike" kern="1200" cap="none" spc="0" normalizeH="0" baseline="0" noProof="0" dirty="0">
              <a:ln>
                <a:noFill/>
              </a:ln>
              <a:effectLst/>
              <a:uLnTx/>
              <a:uFillTx/>
              <a:latin typeface="Arial"/>
              <a:ea typeface="+mn-ea"/>
              <a:cs typeface="Arial"/>
            </a:endParaRPr>
          </a:p>
          <a:p>
            <a:pPr marL="466725"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tab pos="180975" algn="l"/>
              </a:tabLst>
              <a:defRPr/>
            </a:pPr>
            <a:r>
              <a:rPr kumimoji="0" sz="2800" b="0" i="0" u="none" strike="noStrike" kern="1200" cap="none" spc="0" normalizeH="0" baseline="0" noProof="0" dirty="0">
                <a:ln>
                  <a:noFill/>
                </a:ln>
                <a:effectLst/>
                <a:uLnTx/>
                <a:uFillTx/>
                <a:latin typeface="Arial"/>
                <a:ea typeface="+mn-ea"/>
                <a:cs typeface="Arial"/>
              </a:rPr>
              <a:t>CDE</a:t>
            </a:r>
            <a:r>
              <a:rPr kumimoji="0" sz="2800" b="0" i="0" u="none" strike="noStrike" kern="1200" cap="none" spc="-11"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C</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4" normalizeH="0" baseline="0" noProof="0" dirty="0">
                <a:ln>
                  <a:noFill/>
                </a:ln>
                <a:effectLst/>
                <a:uLnTx/>
                <a:uFillTx/>
                <a:latin typeface="Arial"/>
                <a:ea typeface="+mn-ea"/>
                <a:cs typeface="Arial"/>
              </a:rPr>
              <a:t>v</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0" normalizeH="0" baseline="0" noProof="0" dirty="0">
                <a:ln>
                  <a:noFill/>
                </a:ln>
                <a:effectLst/>
                <a:uLnTx/>
                <a:uFillTx/>
                <a:latin typeface="Arial"/>
                <a:ea typeface="+mn-ea"/>
                <a:cs typeface="Arial"/>
              </a:rPr>
              <a:t>l</a:t>
            </a:r>
            <a:r>
              <a:rPr kumimoji="0" sz="2800" b="0" i="0" u="none" strike="noStrike" kern="1200" cap="none" spc="4"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R</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8" normalizeH="0" baseline="0" noProof="0" dirty="0">
                <a:ln>
                  <a:noFill/>
                </a:ln>
                <a:effectLst/>
                <a:uLnTx/>
                <a:uFillTx/>
                <a:latin typeface="Arial"/>
                <a:ea typeface="+mn-ea"/>
                <a:cs typeface="Arial"/>
              </a:rPr>
              <a:t>gh</a:t>
            </a:r>
            <a:r>
              <a:rPr kumimoji="0" sz="2800" b="0" i="0" u="none" strike="noStrike" kern="1200" cap="none" spc="-4" normalizeH="0" baseline="0" noProof="0" dirty="0">
                <a:ln>
                  <a:noFill/>
                </a:ln>
                <a:effectLst/>
                <a:uLnTx/>
                <a:uFillTx/>
                <a:latin typeface="Arial"/>
                <a:ea typeface="+mn-ea"/>
                <a:cs typeface="Arial"/>
              </a:rPr>
              <a:t>t</a:t>
            </a:r>
            <a:r>
              <a:rPr kumimoji="0" sz="2800" b="0" i="0" u="none" strike="noStrike" kern="1200" cap="none" spc="0" normalizeH="0" baseline="0" noProof="0" dirty="0">
                <a:ln>
                  <a:noFill/>
                </a:ln>
                <a:effectLst/>
                <a:uLnTx/>
                <a:uFillTx/>
                <a:latin typeface="Arial"/>
                <a:ea typeface="+mn-ea"/>
                <a:cs typeface="Arial"/>
              </a:rPr>
              <a:t>s</a:t>
            </a:r>
            <a:r>
              <a:rPr kumimoji="0" sz="2800" b="0" i="0" u="none" strike="noStrike" kern="1200" cap="none" spc="-8" normalizeH="0" baseline="0" noProof="0" dirty="0">
                <a:ln>
                  <a:noFill/>
                </a:ln>
                <a:effectLst/>
                <a:uLnTx/>
                <a:uFillTx/>
                <a:latin typeface="Arial"/>
                <a:ea typeface="+mn-ea"/>
                <a:cs typeface="Arial"/>
              </a:rPr>
              <a:t> an</a:t>
            </a:r>
            <a:r>
              <a:rPr kumimoji="0" sz="2800" b="0" i="0" u="none" strike="noStrike" kern="1200" cap="none" spc="0" normalizeH="0" baseline="0" noProof="0" dirty="0">
                <a:ln>
                  <a:noFill/>
                </a:ln>
                <a:effectLst/>
                <a:uLnTx/>
                <a:uFillTx/>
                <a:latin typeface="Arial"/>
                <a:ea typeface="+mn-ea"/>
                <a:cs typeface="Arial"/>
              </a:rPr>
              <a:t>d</a:t>
            </a:r>
            <a:r>
              <a:rPr kumimoji="0" sz="2800" b="0" i="0" u="none" strike="noStrike" kern="1200" cap="none" spc="-8"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C</a:t>
            </a:r>
            <a:r>
              <a:rPr kumimoji="0" sz="2800" b="0" i="0" u="none" strike="noStrike" kern="1200" cap="none" spc="-8" normalizeH="0" baseline="0" noProof="0" dirty="0">
                <a:ln>
                  <a:noFill/>
                </a:ln>
                <a:effectLst/>
                <a:uLnTx/>
                <a:uFillTx/>
                <a:latin typeface="Arial"/>
                <a:ea typeface="+mn-ea"/>
                <a:cs typeface="Arial"/>
              </a:rPr>
              <a:t>omp</a:t>
            </a:r>
            <a:r>
              <a:rPr kumimoji="0" sz="2800" b="0" i="0" u="none" strike="noStrike" kern="1200" cap="none" spc="-4" normalizeH="0" baseline="0" noProof="0" dirty="0">
                <a:ln>
                  <a:noFill/>
                </a:ln>
                <a:effectLst/>
                <a:uLnTx/>
                <a:uFillTx/>
                <a:latin typeface="Arial"/>
                <a:ea typeface="+mn-ea"/>
                <a:cs typeface="Arial"/>
              </a:rPr>
              <a:t>l</a:t>
            </a:r>
            <a:r>
              <a:rPr kumimoji="0" sz="2800" b="0" i="0" u="none" strike="noStrike" kern="1200" cap="none" spc="-8" normalizeH="0" baseline="0" noProof="0" dirty="0">
                <a:ln>
                  <a:noFill/>
                </a:ln>
                <a:effectLst/>
                <a:uLnTx/>
                <a:uFillTx/>
                <a:latin typeface="Arial"/>
                <a:ea typeface="+mn-ea"/>
                <a:cs typeface="Arial"/>
              </a:rPr>
              <a:t>a</a:t>
            </a:r>
            <a:r>
              <a:rPr kumimoji="0" sz="2800" b="0" i="0" u="none" strike="noStrike" kern="1200" cap="none" spc="-4" normalizeH="0" baseline="0" noProof="0" dirty="0">
                <a:ln>
                  <a:noFill/>
                </a:ln>
                <a:effectLst/>
                <a:uLnTx/>
                <a:uFillTx/>
                <a:latin typeface="Arial"/>
                <a:ea typeface="+mn-ea"/>
                <a:cs typeface="Arial"/>
              </a:rPr>
              <a:t>i</a:t>
            </a:r>
            <a:r>
              <a:rPr kumimoji="0" sz="2800" b="0" i="0" u="none" strike="noStrike" kern="1200" cap="none" spc="-8" normalizeH="0" baseline="0" noProof="0" dirty="0">
                <a:ln>
                  <a:noFill/>
                </a:ln>
                <a:effectLst/>
                <a:uLnTx/>
                <a:uFillTx/>
                <a:latin typeface="Arial"/>
                <a:ea typeface="+mn-ea"/>
                <a:cs typeface="Arial"/>
              </a:rPr>
              <a:t>n</a:t>
            </a:r>
            <a:r>
              <a:rPr kumimoji="0" sz="2800" b="0" i="0" u="none" strike="noStrike" kern="1200" cap="none" spc="-4" normalizeH="0" baseline="0" noProof="0" dirty="0">
                <a:ln>
                  <a:noFill/>
                </a:ln>
                <a:effectLst/>
                <a:uLnTx/>
                <a:uFillTx/>
                <a:latin typeface="Arial"/>
                <a:ea typeface="+mn-ea"/>
                <a:cs typeface="Arial"/>
              </a:rPr>
              <a:t>t</a:t>
            </a:r>
            <a:r>
              <a:rPr kumimoji="0" sz="2800" b="0" i="0" u="none" strike="noStrike" kern="1200" cap="none" spc="0" normalizeH="0" baseline="0" noProof="0" dirty="0">
                <a:ln>
                  <a:noFill/>
                </a:ln>
                <a:effectLst/>
                <a:uLnTx/>
                <a:uFillTx/>
                <a:latin typeface="Arial"/>
                <a:ea typeface="+mn-ea"/>
                <a:cs typeface="Arial"/>
              </a:rPr>
              <a:t>s</a:t>
            </a:r>
            <a:r>
              <a:rPr kumimoji="0" sz="2800" b="0" i="0" u="none" strike="noStrike" kern="1200" cap="none" spc="-8" normalizeH="0" baseline="0" noProof="0" dirty="0">
                <a:ln>
                  <a:noFill/>
                </a:ln>
                <a:effectLst/>
                <a:uLnTx/>
                <a:uFillTx/>
                <a:latin typeface="Arial"/>
                <a:ea typeface="+mn-ea"/>
                <a:cs typeface="Arial"/>
              </a:rPr>
              <a:t> </a:t>
            </a:r>
            <a:r>
              <a:rPr kumimoji="0" sz="2800" b="0" i="0" u="none" strike="noStrike" kern="1200" cap="none" spc="0" normalizeH="0" baseline="0" noProof="0" dirty="0">
                <a:ln>
                  <a:noFill/>
                </a:ln>
                <a:effectLst/>
                <a:uLnTx/>
                <a:uFillTx/>
                <a:latin typeface="Arial"/>
                <a:ea typeface="+mn-ea"/>
                <a:cs typeface="Arial"/>
              </a:rPr>
              <a:t>H</a:t>
            </a:r>
            <a:r>
              <a:rPr kumimoji="0" sz="2800" b="0" i="0" u="none" strike="noStrike" kern="1200" cap="none" spc="-8" normalizeH="0" baseline="0" noProof="0" dirty="0">
                <a:ln>
                  <a:noFill/>
                </a:ln>
                <a:effectLst/>
                <a:uLnTx/>
                <a:uFillTx/>
                <a:latin typeface="Arial"/>
                <a:ea typeface="+mn-ea"/>
                <a:cs typeface="Arial"/>
              </a:rPr>
              <a:t>andbook</a:t>
            </a:r>
            <a:endParaRPr kumimoji="0" sz="2800" b="0" i="0" u="none" strike="noStrike" kern="1200" cap="none" spc="0" normalizeH="0" baseline="0" noProof="0" dirty="0">
              <a:ln>
                <a:noFill/>
              </a:ln>
              <a:effectLst/>
              <a:uLnTx/>
              <a:uFillTx/>
              <a:latin typeface="Arial"/>
              <a:ea typeface="+mn-ea"/>
              <a:cs typeface="Arial"/>
            </a:endParaRPr>
          </a:p>
        </p:txBody>
      </p:sp>
      <p:sp>
        <p:nvSpPr>
          <p:cNvPr id="3" name="TextBox 2">
            <a:extLst>
              <a:ext uri="{FF2B5EF4-FFF2-40B4-BE49-F238E27FC236}">
                <a16:creationId xmlns:a16="http://schemas.microsoft.com/office/drawing/2014/main" id="{226D9287-D42D-7693-8EEC-246F4E618585}"/>
              </a:ext>
            </a:extLst>
          </p:cNvPr>
          <p:cNvSpPr txBox="1"/>
          <p:nvPr/>
        </p:nvSpPr>
        <p:spPr>
          <a:xfrm>
            <a:off x="2497667" y="2325750"/>
            <a:ext cx="4572000" cy="646331"/>
          </a:xfrm>
          <a:prstGeom prst="rect">
            <a:avLst/>
          </a:prstGeom>
          <a:noFill/>
        </p:spPr>
        <p:txBody>
          <a:bodyPr wrap="square">
            <a:spAutoFit/>
          </a:bodyPr>
          <a:lstStyle/>
          <a:p>
            <a:r>
              <a:rPr lang="en-US" dirty="0">
                <a:hlinkClick r:id="rId4"/>
              </a:rPr>
              <a:t>USDA Civil Rights and Complaints - Nutrition (CA Dept of Education)</a:t>
            </a:r>
            <a:endParaRPr lang="en-US" dirty="0"/>
          </a:p>
        </p:txBody>
      </p:sp>
    </p:spTree>
    <p:extLst>
      <p:ext uri="{BB962C8B-B14F-4D97-AF65-F5344CB8AC3E}">
        <p14:creationId xmlns:p14="http://schemas.microsoft.com/office/powerpoint/2010/main" val="213490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A977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2205406" y="255491"/>
            <a:ext cx="5101076" cy="1569660"/>
          </a:xfrm>
          <a:prstGeom prst="rect">
            <a:avLst/>
          </a:prstGeom>
          <a:noFill/>
        </p:spPr>
        <p:txBody>
          <a:bodyPr wrap="none" rtlCol="0">
            <a:spAutoFit/>
          </a:bodyPr>
          <a:lstStyle/>
          <a:p>
            <a:r>
              <a:rPr lang="en-US" sz="9600" dirty="0">
                <a:latin typeface="Baskerville Old Face" panose="02020602080505020303" pitchFamily="18" charset="0"/>
              </a:rPr>
              <a:t>Overview </a:t>
            </a:r>
          </a:p>
        </p:txBody>
      </p:sp>
      <p:sp>
        <p:nvSpPr>
          <p:cNvPr id="80" name="Rectangle 79">
            <a:extLst>
              <a:ext uri="{FF2B5EF4-FFF2-40B4-BE49-F238E27FC236}">
                <a16:creationId xmlns:a16="http://schemas.microsoft.com/office/drawing/2014/main" id="{B661F009-5917-5FE3-E141-2DC38B2C7727}"/>
              </a:ext>
            </a:extLst>
          </p:cNvPr>
          <p:cNvSpPr>
            <a:spLocks noGrp="1" noChangeArrowheads="1"/>
          </p:cNvSpPr>
          <p:nvPr/>
        </p:nvSpPr>
        <p:spPr>
          <a:xfrm>
            <a:off x="170121" y="1909902"/>
            <a:ext cx="8803758" cy="4597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lnSpc>
                <a:spcPct val="90000"/>
              </a:lnSpc>
              <a:buNone/>
            </a:pP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Civil Rights requirements are set forth by the USDA for anyone participating in any federally funded meal programs. This training will provide an understanding of the following: </a:t>
            </a:r>
          </a:p>
          <a:p>
            <a:pPr marL="114300" indent="0">
              <a:lnSpc>
                <a:spcPct val="90000"/>
              </a:lnSpc>
              <a:buNone/>
            </a:pPr>
            <a:endParaRPr lang="en-US" altLang="en-US" sz="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57250" lvl="1"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USDA nondiscrimination statement and its use</a:t>
            </a:r>
          </a:p>
          <a:p>
            <a:pPr marL="857250" lvl="1"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Nondiscrimination poster “And Justice for All”</a:t>
            </a:r>
          </a:p>
          <a:p>
            <a:pPr marL="857250" lvl="1"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Accommodations for a child with and without a documented disability</a:t>
            </a:r>
          </a:p>
          <a:p>
            <a:pPr marL="857250" lvl="1"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Training requirements for staff</a:t>
            </a:r>
          </a:p>
          <a:p>
            <a:pPr marL="857250" lvl="1" indent="-342900">
              <a:lnSpc>
                <a:spcPct val="90000"/>
              </a:lnSpc>
              <a:buFont typeface="Wingdings" panose="05000000000000000000" pitchFamily="2" charset="2"/>
              <a:buChar char="Ø"/>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Complaint procedure</a:t>
            </a:r>
          </a:p>
          <a:p>
            <a:pPr marL="514350" lvl="1" indent="0">
              <a:lnSpc>
                <a:spcPct val="90000"/>
              </a:lnSpc>
              <a:buNone/>
            </a:pPr>
            <a:endPar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028700" lvl="1" indent="-514350">
              <a:lnSpc>
                <a:spcPct val="90000"/>
              </a:lnSpc>
              <a:buFont typeface="Wingdings" panose="05000000000000000000" pitchFamily="2" charset="2"/>
              <a:buChar char="Ø"/>
            </a:pPr>
            <a:endPar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028700" lvl="1" indent="-514350">
              <a:lnSpc>
                <a:spcPct val="90000"/>
              </a:lnSpc>
              <a:buFont typeface="Wingdings" panose="05000000000000000000" pitchFamily="2" charset="2"/>
              <a:buChar char="Ø"/>
            </a:pPr>
            <a:endPar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endPar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panose="05000000000000000000" pitchFamily="2" charset="2"/>
              <a:buChar char="Ø"/>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Font typeface="Wingdings" panose="05000000000000000000" pitchFamily="2" charset="2"/>
              <a:buChar char="Ø"/>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4996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0A9F1F-04FF-C527-89A1-19CCEE672500}"/>
              </a:ext>
            </a:extLst>
          </p:cNvPr>
          <p:cNvSpPr txBox="1"/>
          <p:nvPr/>
        </p:nvSpPr>
        <p:spPr>
          <a:xfrm>
            <a:off x="0" y="262053"/>
            <a:ext cx="9546203" cy="1107996"/>
          </a:xfrm>
          <a:prstGeom prst="rect">
            <a:avLst/>
          </a:prstGeom>
          <a:noFill/>
        </p:spPr>
        <p:txBody>
          <a:bodyPr wrap="none" rtlCol="0">
            <a:spAutoFit/>
          </a:bodyPr>
          <a:lstStyle/>
          <a:p>
            <a:r>
              <a:rPr lang="en-US" sz="6600" dirty="0">
                <a:latin typeface="Baskerville Old Face" panose="02020602080505020303" pitchFamily="18" charset="0"/>
              </a:rPr>
              <a:t>Civil Rights Training Video </a:t>
            </a:r>
          </a:p>
        </p:txBody>
      </p:sp>
      <p:pic>
        <p:nvPicPr>
          <p:cNvPr id="2" name="civil video">
            <a:hlinkClick r:id="" action="ppaction://media"/>
            <a:extLst>
              <a:ext uri="{FF2B5EF4-FFF2-40B4-BE49-F238E27FC236}">
                <a16:creationId xmlns:a16="http://schemas.microsoft.com/office/drawing/2014/main" id="{7536339F-41A3-9E94-071A-81EC1859E44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4403" t="13889" r="11857" b="14757"/>
          <a:stretch/>
        </p:blipFill>
        <p:spPr>
          <a:xfrm>
            <a:off x="371544" y="1924050"/>
            <a:ext cx="8400911" cy="4495800"/>
          </a:xfrm>
          <a:prstGeom prst="rect">
            <a:avLst/>
          </a:prstGeom>
        </p:spPr>
      </p:pic>
    </p:spTree>
    <p:extLst>
      <p:ext uri="{BB962C8B-B14F-4D97-AF65-F5344CB8AC3E}">
        <p14:creationId xmlns:p14="http://schemas.microsoft.com/office/powerpoint/2010/main" val="341127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A977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280913" y="-22493"/>
            <a:ext cx="9001182" cy="1569660"/>
          </a:xfrm>
          <a:prstGeom prst="rect">
            <a:avLst/>
          </a:prstGeom>
          <a:noFill/>
        </p:spPr>
        <p:txBody>
          <a:bodyPr wrap="none" rtlCol="0">
            <a:spAutoFit/>
          </a:bodyPr>
          <a:lstStyle/>
          <a:p>
            <a:r>
              <a:rPr lang="en-US" sz="9600" dirty="0">
                <a:latin typeface="Baskerville Old Face" panose="02020602080505020303" pitchFamily="18" charset="0"/>
              </a:rPr>
              <a:t>Program Sponsor </a:t>
            </a:r>
          </a:p>
        </p:txBody>
      </p:sp>
      <p:sp>
        <p:nvSpPr>
          <p:cNvPr id="3" name="TextBox 2">
            <a:extLst>
              <a:ext uri="{FF2B5EF4-FFF2-40B4-BE49-F238E27FC236}">
                <a16:creationId xmlns:a16="http://schemas.microsoft.com/office/drawing/2014/main" id="{DAC4922B-B30D-6C1D-9B1E-603755B3F438}"/>
              </a:ext>
            </a:extLst>
          </p:cNvPr>
          <p:cNvSpPr txBox="1"/>
          <p:nvPr/>
        </p:nvSpPr>
        <p:spPr>
          <a:xfrm>
            <a:off x="280913" y="2117379"/>
            <a:ext cx="8803758" cy="3757952"/>
          </a:xfrm>
          <a:prstGeom prst="rect">
            <a:avLst/>
          </a:prstGeom>
          <a:noFill/>
        </p:spPr>
        <p:txBody>
          <a:bodyPr wrap="square">
            <a:spAutoFit/>
          </a:bodyPr>
          <a:lstStyle/>
          <a:p>
            <a:pPr marL="0" indent="0">
              <a:lnSpc>
                <a:spcPct val="90000"/>
              </a:lnSpc>
              <a:buNone/>
            </a:pPr>
            <a:r>
              <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LAUSD Food Services Division is the School Food Authority (SFA) and sponsor of all meal programs offered in LAUSD schools. </a:t>
            </a:r>
          </a:p>
          <a:p>
            <a:pPr marL="0" indent="0">
              <a:lnSpc>
                <a:spcPct val="90000"/>
              </a:lnSpc>
              <a:buNone/>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spcAft>
                <a:spcPts val="600"/>
              </a:spcAft>
              <a:buNone/>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The following are the meal programs offered:</a:t>
            </a:r>
          </a:p>
          <a:p>
            <a:pPr marL="0" indent="0">
              <a:lnSpc>
                <a:spcPct val="90000"/>
              </a:lnSpc>
              <a:spcAft>
                <a:spcPts val="600"/>
              </a:spcAft>
            </a:pPr>
            <a:endParaRPr lang="en-US" sz="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57250" lvl="2" indent="-274320">
              <a:lnSpc>
                <a:spcPct val="90000"/>
              </a:lnSpc>
              <a:spcAft>
                <a:spcPts val="600"/>
              </a:spcAft>
              <a:buFont typeface="Arial" panose="020B0604020202020204" pitchFamily="34" charset="0"/>
              <a:buChar char="•"/>
            </a:pP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School Breakfast Program (SBP)</a:t>
            </a:r>
          </a:p>
          <a:p>
            <a:pPr marL="857250" lvl="2" indent="-274320">
              <a:lnSpc>
                <a:spcPct val="90000"/>
              </a:lnSpc>
              <a:buFont typeface="Arial" panose="020B0604020202020204" pitchFamily="34" charset="0"/>
              <a:buChar char="•"/>
            </a:pP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National School Lunch Program (NSLP)</a:t>
            </a:r>
          </a:p>
          <a:p>
            <a:pPr marL="857250" lvl="2" indent="-274320">
              <a:lnSpc>
                <a:spcPct val="90000"/>
              </a:lnSpc>
              <a:buFont typeface="Arial" panose="020B0604020202020204" pitchFamily="34" charset="0"/>
              <a:buChar char="•"/>
            </a:pP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Child &amp; Adult Care Food Programs (CACFP)</a:t>
            </a:r>
          </a:p>
          <a:p>
            <a:pPr marL="857250" lvl="2" indent="-274320">
              <a:lnSpc>
                <a:spcPct val="90000"/>
              </a:lnSpc>
              <a:buFont typeface="Arial" panose="020B0604020202020204" pitchFamily="34" charset="0"/>
              <a:buChar char="•"/>
            </a:pP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Summer Food Services Program (SFSP)</a:t>
            </a:r>
          </a:p>
        </p:txBody>
      </p:sp>
    </p:spTree>
    <p:extLst>
      <p:ext uri="{BB962C8B-B14F-4D97-AF65-F5344CB8AC3E}">
        <p14:creationId xmlns:p14="http://schemas.microsoft.com/office/powerpoint/2010/main" val="311673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4B9DAC-F68E-F008-B1B7-F6CEF716BF6C}"/>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F4589A-88E5-26DC-7E2B-2D27940582E8}"/>
              </a:ext>
            </a:extLst>
          </p:cNvPr>
          <p:cNvSpPr txBox="1"/>
          <p:nvPr/>
        </p:nvSpPr>
        <p:spPr>
          <a:xfrm>
            <a:off x="260447" y="2034911"/>
            <a:ext cx="8973879" cy="4185761"/>
          </a:xfrm>
          <a:prstGeom prst="rect">
            <a:avLst/>
          </a:prstGeom>
          <a:noFill/>
        </p:spPr>
        <p:txBody>
          <a:bodyPr wrap="square">
            <a:spAutoFit/>
          </a:bodyPr>
          <a:lstStyle/>
          <a:p>
            <a:pPr marL="0" lvl="0" indent="0">
              <a:buNone/>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Reviewers will look at the following areas for compliance during the Administrative Review process:</a:t>
            </a:r>
          </a:p>
          <a:p>
            <a:pPr marL="0" lvl="0" indent="0">
              <a:buNone/>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indent="-342900">
              <a:buFont typeface="Wingdings" panose="05000000000000000000" pitchFamily="2" charset="2"/>
              <a:buChar char="Ø"/>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Civil rights complaint information is available to all staff.</a:t>
            </a:r>
          </a:p>
          <a:p>
            <a:pPr lvl="1" indent="-342900">
              <a:buFont typeface="Wingdings" panose="05000000000000000000" pitchFamily="2" charset="2"/>
              <a:buChar char="Ø"/>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Complaint procedures are in place that incorporate Federal Requirements.</a:t>
            </a:r>
          </a:p>
          <a:p>
            <a:pPr lvl="1" indent="-342900">
              <a:buFont typeface="Wingdings" panose="05000000000000000000" pitchFamily="2" charset="2"/>
              <a:buChar char="Ø"/>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“And Justice for All” poster is visible where the general public can see and read it.</a:t>
            </a:r>
          </a:p>
          <a:p>
            <a:pPr lvl="1" indent="-342900">
              <a:buFont typeface="Wingdings" panose="05000000000000000000" pitchFamily="2" charset="2"/>
              <a:buChar char="Ø"/>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Nondiscrimination statement is on public documents that involve the USDA and child nutrition programs.</a:t>
            </a:r>
            <a:endPar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1660C60-6774-F623-CBEB-96BB5D5F30FB}"/>
              </a:ext>
            </a:extLst>
          </p:cNvPr>
          <p:cNvSpPr>
            <a:spLocks noGrp="1"/>
          </p:cNvSpPr>
          <p:nvPr/>
        </p:nvSpPr>
        <p:spPr>
          <a:xfrm>
            <a:off x="366765" y="255491"/>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8000" dirty="0">
                <a:solidFill>
                  <a:srgbClr val="000000"/>
                </a:solidFill>
                <a:latin typeface="Baskerville Old Face" panose="02020602080505020303" pitchFamily="18" charset="0"/>
              </a:rPr>
              <a:t>Compliance Review</a:t>
            </a:r>
          </a:p>
        </p:txBody>
      </p:sp>
    </p:spTree>
    <p:extLst>
      <p:ext uri="{BB962C8B-B14F-4D97-AF65-F5344CB8AC3E}">
        <p14:creationId xmlns:p14="http://schemas.microsoft.com/office/powerpoint/2010/main" val="2988949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BD2A65-442E-43AF-081F-DDBA80595507}"/>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0727FDA-5346-382B-9C6F-F8C43065C52C}"/>
              </a:ext>
            </a:extLst>
          </p:cNvPr>
          <p:cNvSpPr>
            <a:spLocks noGrp="1" noChangeArrowheads="1"/>
          </p:cNvSpPr>
          <p:nvPr/>
        </p:nvSpPr>
        <p:spPr>
          <a:xfrm>
            <a:off x="417259" y="868069"/>
            <a:ext cx="8193023" cy="86711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indent="0" algn="l">
              <a:lnSpc>
                <a:spcPct val="90000"/>
              </a:lnSpc>
            </a:pPr>
            <a:br>
              <a:rPr lang="en-US" sz="4000" b="1" dirty="0">
                <a:solidFill>
                  <a:srgbClr val="000000"/>
                </a:solidFill>
              </a:rPr>
            </a:br>
            <a:endParaRPr lang="en-US" sz="4000" dirty="0">
              <a:solidFill>
                <a:srgbClr val="000000"/>
              </a:solidFill>
            </a:endParaRPr>
          </a:p>
        </p:txBody>
      </p:sp>
      <p:sp>
        <p:nvSpPr>
          <p:cNvPr id="6" name="Rectangle 5">
            <a:extLst>
              <a:ext uri="{FF2B5EF4-FFF2-40B4-BE49-F238E27FC236}">
                <a16:creationId xmlns:a16="http://schemas.microsoft.com/office/drawing/2014/main" id="{1BCCDED9-16E5-9538-CBA9-958E14202BE7}"/>
              </a:ext>
            </a:extLst>
          </p:cNvPr>
          <p:cNvSpPr>
            <a:spLocks noGrp="1" noChangeArrowheads="1"/>
          </p:cNvSpPr>
          <p:nvPr/>
        </p:nvSpPr>
        <p:spPr>
          <a:xfrm>
            <a:off x="784503" y="1996414"/>
            <a:ext cx="7825779" cy="4597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Sponsors must annually inform the general public, participants and potential participants of program availability. </a:t>
            </a:r>
          </a:p>
          <a:p>
            <a:pPr marL="0" indent="0">
              <a:lnSpc>
                <a:spcPct val="90000"/>
              </a:lnSpc>
              <a:buNone/>
            </a:pPr>
            <a:endParaRPr 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Notification is frequently done through:</a:t>
            </a:r>
          </a:p>
          <a:p>
            <a:pPr lvl="1">
              <a:lnSpc>
                <a:spcPct val="90000"/>
              </a:lnSpc>
              <a:buFont typeface="Wingdings" panose="05000000000000000000" pitchFamily="2" charset="2"/>
              <a:buChar char="Ø"/>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Local newspapers</a:t>
            </a:r>
          </a:p>
          <a:p>
            <a:pPr lvl="1">
              <a:lnSpc>
                <a:spcPct val="90000"/>
              </a:lnSpc>
              <a:buFont typeface="Wingdings" panose="05000000000000000000" pitchFamily="2" charset="2"/>
              <a:buChar char="Ø"/>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Radio stations</a:t>
            </a:r>
          </a:p>
          <a:p>
            <a:pPr lvl="1">
              <a:lnSpc>
                <a:spcPct val="90000"/>
              </a:lnSpc>
              <a:buFont typeface="Wingdings" panose="05000000000000000000" pitchFamily="2" charset="2"/>
              <a:buChar char="Ø"/>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Charitable organizations</a:t>
            </a:r>
          </a:p>
          <a:p>
            <a:pPr marL="0" indent="0">
              <a:lnSpc>
                <a:spcPct val="90000"/>
              </a:lnSpc>
              <a:buNone/>
            </a:pPr>
            <a:endParaRPr lang="en-US" sz="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57150" indent="0">
              <a:lnSpc>
                <a:spcPct val="90000"/>
              </a:lnSpc>
              <a:buNone/>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Sponsors should document their efforts to provide public notification.</a:t>
            </a:r>
          </a:p>
        </p:txBody>
      </p:sp>
      <p:sp>
        <p:nvSpPr>
          <p:cNvPr id="7" name="Title 1">
            <a:extLst>
              <a:ext uri="{FF2B5EF4-FFF2-40B4-BE49-F238E27FC236}">
                <a16:creationId xmlns:a16="http://schemas.microsoft.com/office/drawing/2014/main" id="{3EB2D569-B145-02BA-E6CD-A06A0DCF24A1}"/>
              </a:ext>
            </a:extLst>
          </p:cNvPr>
          <p:cNvSpPr txBox="1">
            <a:spLocks/>
          </p:cNvSpPr>
          <p:nvPr/>
        </p:nvSpPr>
        <p:spPr>
          <a:xfrm>
            <a:off x="582592" y="151297"/>
            <a:ext cx="8229600" cy="1143000"/>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spcBef>
                <a:spcPct val="0"/>
              </a:spcBef>
            </a:pPr>
            <a:r>
              <a:rPr lang="en-US" sz="8000" dirty="0">
                <a:solidFill>
                  <a:srgbClr val="000000"/>
                </a:solidFill>
                <a:latin typeface="Baskerville Old Face" panose="02020602080505020303" pitchFamily="18" charset="0"/>
                <a:ea typeface="+mj-ea"/>
                <a:cs typeface="+mj-cs"/>
              </a:rPr>
              <a:t>Public Notification</a:t>
            </a:r>
          </a:p>
        </p:txBody>
      </p:sp>
    </p:spTree>
    <p:extLst>
      <p:ext uri="{BB962C8B-B14F-4D97-AF65-F5344CB8AC3E}">
        <p14:creationId xmlns:p14="http://schemas.microsoft.com/office/powerpoint/2010/main" val="206427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A977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EC8091-BED6-FFA1-6BFF-E5B62E4F101E}"/>
              </a:ext>
            </a:extLst>
          </p:cNvPr>
          <p:cNvSpPr/>
          <p:nvPr/>
        </p:nvSpPr>
        <p:spPr>
          <a:xfrm>
            <a:off x="170121" y="170740"/>
            <a:ext cx="8803758" cy="6431769"/>
          </a:xfrm>
          <a:prstGeom prst="rect">
            <a:avLst/>
          </a:prstGeom>
          <a:gradFill flip="none" rotWithShape="1">
            <a:gsLst>
              <a:gs pos="4000">
                <a:srgbClr val="5A977B">
                  <a:alpha val="13000"/>
                </a:srgbClr>
              </a:gs>
              <a:gs pos="40000">
                <a:schemeClr val="bg1">
                  <a:alpha val="40000"/>
                </a:schemeClr>
              </a:gs>
              <a:gs pos="83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51752-8A16-94A5-BE9F-06102926EA8D}"/>
              </a:ext>
            </a:extLst>
          </p:cNvPr>
          <p:cNvSpPr txBox="1"/>
          <p:nvPr/>
        </p:nvSpPr>
        <p:spPr>
          <a:xfrm>
            <a:off x="280913" y="-22493"/>
            <a:ext cx="8478603" cy="1323439"/>
          </a:xfrm>
          <a:prstGeom prst="rect">
            <a:avLst/>
          </a:prstGeom>
          <a:noFill/>
        </p:spPr>
        <p:txBody>
          <a:bodyPr wrap="none" rtlCol="0">
            <a:spAutoFit/>
          </a:bodyPr>
          <a:lstStyle/>
          <a:p>
            <a:r>
              <a:rPr lang="en-US" sz="8000" dirty="0">
                <a:latin typeface="Baskerville Old Face" panose="02020602080505020303" pitchFamily="18" charset="0"/>
              </a:rPr>
              <a:t>Language Assistance</a:t>
            </a:r>
          </a:p>
        </p:txBody>
      </p:sp>
      <p:sp>
        <p:nvSpPr>
          <p:cNvPr id="2" name="Rectangle 3">
            <a:extLst>
              <a:ext uri="{FF2B5EF4-FFF2-40B4-BE49-F238E27FC236}">
                <a16:creationId xmlns:a16="http://schemas.microsoft.com/office/drawing/2014/main" id="{E50E2583-B81A-ADF6-72D5-2E3D4BB020EA}"/>
              </a:ext>
            </a:extLst>
          </p:cNvPr>
          <p:cNvSpPr txBox="1">
            <a:spLocks noChangeArrowheads="1"/>
          </p:cNvSpPr>
          <p:nvPr/>
        </p:nvSpPr>
        <p:spPr>
          <a:xfrm>
            <a:off x="331529" y="1892226"/>
            <a:ext cx="8642350" cy="51784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56032">
              <a:spcAft>
                <a:spcPts val="336"/>
              </a:spcAft>
              <a:buFont typeface="Arial" panose="020B0604020202020204" pitchFamily="34" charset="0"/>
              <a:buNone/>
            </a:pPr>
            <a:r>
              <a:rPr lang="en-US" dirty="0">
                <a:latin typeface="Calibri" panose="020F0502020204030204" pitchFamily="34" charset="0"/>
                <a:ea typeface="Calibri" panose="020F0502020204030204" pitchFamily="34" charset="0"/>
                <a:cs typeface="Calibri" panose="020F0502020204030204" pitchFamily="34" charset="0"/>
              </a:rPr>
              <a:t>Sponsors are responsible to take steps to ensure meaningful access to programs and activities to people with limited English proficiency. </a:t>
            </a:r>
          </a:p>
          <a:p>
            <a:pPr marL="0" indent="0" defTabSz="256032">
              <a:spcAft>
                <a:spcPts val="336"/>
              </a:spcAft>
              <a:buFont typeface="Arial" panose="020B0604020202020204" pitchFamily="34" charset="0"/>
              <a:buNone/>
            </a:pPr>
            <a:r>
              <a:rPr lang="en-US" dirty="0">
                <a:latin typeface="Calibri" panose="020F0502020204030204" pitchFamily="34" charset="0"/>
                <a:ea typeface="Calibri" panose="020F0502020204030204" pitchFamily="34" charset="0"/>
                <a:cs typeface="Calibri" panose="020F0502020204030204" pitchFamily="34" charset="0"/>
              </a:rPr>
              <a:t>If a significant portion of the population served uses a primary language other than English: </a:t>
            </a:r>
          </a:p>
          <a:p>
            <a:pPr marL="681228" lvl="2" indent="-457200" defTabSz="256032">
              <a:spcAft>
                <a:spcPts val="336"/>
              </a:spcAft>
            </a:pPr>
            <a:r>
              <a:rPr lang="en-US" sz="2600" dirty="0">
                <a:latin typeface="Calibri" panose="020F0502020204030204" pitchFamily="34" charset="0"/>
                <a:ea typeface="Calibri" panose="020F0502020204030204" pitchFamily="34" charset="0"/>
                <a:cs typeface="Calibri" panose="020F0502020204030204" pitchFamily="34" charset="0"/>
              </a:rPr>
              <a:t>The sponsor is required to provide information in the appropriate language</a:t>
            </a:r>
          </a:p>
          <a:p>
            <a:pPr marL="1225296" lvl="3" indent="-457200" defTabSz="256032">
              <a:spcAft>
                <a:spcPts val="336"/>
              </a:spcAft>
              <a:buFont typeface="Courier New" panose="02070309020205020404" pitchFamily="49" charset="0"/>
              <a:buChar char="o"/>
            </a:pPr>
            <a:r>
              <a:rPr lang="en-US" sz="2600" dirty="0">
                <a:latin typeface="Calibri" panose="020F0502020204030204" pitchFamily="34" charset="0"/>
                <a:ea typeface="Calibri" panose="020F0502020204030204" pitchFamily="34" charset="0"/>
                <a:cs typeface="Calibri" panose="020F0502020204030204" pitchFamily="34" charset="0"/>
              </a:rPr>
              <a:t>LAUSD translates material in Spanish </a:t>
            </a:r>
          </a:p>
          <a:p>
            <a:pPr marL="681228" lvl="2" indent="-457200" defTabSz="256032">
              <a:spcAft>
                <a:spcPts val="336"/>
              </a:spcAft>
            </a:pPr>
            <a:r>
              <a:rPr lang="en-US" sz="2600" dirty="0">
                <a:latin typeface="Calibri" panose="020F0502020204030204" pitchFamily="34" charset="0"/>
                <a:ea typeface="Calibri" panose="020F0502020204030204" pitchFamily="34" charset="0"/>
                <a:cs typeface="Calibri" panose="020F0502020204030204" pitchFamily="34" charset="0"/>
              </a:rPr>
              <a:t>Bilingual staff may assist in completing meal applications and answering verification questions</a:t>
            </a:r>
            <a:endParaRPr lang="en-US" altLang="en-US" sz="2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320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5B6A95-A9E2-5043-5CFF-00DB237AF8F1}"/>
              </a:ext>
            </a:extLst>
          </p:cNvPr>
          <p:cNvPicPr>
            <a:picLocks noChangeAspect="1"/>
          </p:cNvPicPr>
          <p:nvPr/>
        </p:nvPicPr>
        <p:blipFill rotWithShape="1">
          <a:blip r:embed="rId2"/>
          <a:srcRect l="27500" t="8458" b="55936"/>
          <a:stretch/>
        </p:blipFill>
        <p:spPr>
          <a:xfrm>
            <a:off x="0" y="0"/>
            <a:ext cx="9144000" cy="6858000"/>
          </a:xfrm>
          <a:prstGeom prst="rect">
            <a:avLst/>
          </a:prstGeom>
        </p:spPr>
      </p:pic>
      <p:sp>
        <p:nvSpPr>
          <p:cNvPr id="9" name="Rectangle 8">
            <a:extLst>
              <a:ext uri="{FF2B5EF4-FFF2-40B4-BE49-F238E27FC236}">
                <a16:creationId xmlns:a16="http://schemas.microsoft.com/office/drawing/2014/main" id="{1F7BBE27-224E-E6A9-30A4-B16FC26F444A}"/>
              </a:ext>
            </a:extLst>
          </p:cNvPr>
          <p:cNvSpPr/>
          <p:nvPr/>
        </p:nvSpPr>
        <p:spPr>
          <a:xfrm>
            <a:off x="0" y="0"/>
            <a:ext cx="4000500" cy="6858000"/>
          </a:xfrm>
          <a:prstGeom prst="rect">
            <a:avLst/>
          </a:prstGeom>
          <a:solidFill>
            <a:srgbClr val="5A97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9580ED-2175-A7C5-3F21-B93DFF9795D7}"/>
              </a:ext>
            </a:extLst>
          </p:cNvPr>
          <p:cNvSpPr/>
          <p:nvPr/>
        </p:nvSpPr>
        <p:spPr>
          <a:xfrm>
            <a:off x="3695700" y="0"/>
            <a:ext cx="3676650" cy="6858000"/>
          </a:xfrm>
          <a:prstGeom prst="rect">
            <a:avLst/>
          </a:prstGeom>
          <a:gradFill flip="none" rotWithShape="1">
            <a:gsLst>
              <a:gs pos="4000">
                <a:srgbClr val="5A977B">
                  <a:alpha val="13000"/>
                </a:srgbClr>
              </a:gs>
              <a:gs pos="40000">
                <a:srgbClr val="5A977B">
                  <a:alpha val="49000"/>
                </a:srgbClr>
              </a:gs>
              <a:gs pos="83000">
                <a:srgbClr val="5A977B"/>
              </a:gs>
              <a:gs pos="100000">
                <a:srgbClr val="5A977B"/>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695C7D0-50FE-9D3B-FA4D-8BBD3C0E3B60}"/>
              </a:ext>
            </a:extLst>
          </p:cNvPr>
          <p:cNvSpPr txBox="1"/>
          <p:nvPr/>
        </p:nvSpPr>
        <p:spPr>
          <a:xfrm>
            <a:off x="280913" y="-22493"/>
            <a:ext cx="8695009" cy="1323439"/>
          </a:xfrm>
          <a:prstGeom prst="rect">
            <a:avLst/>
          </a:prstGeom>
          <a:noFill/>
        </p:spPr>
        <p:txBody>
          <a:bodyPr wrap="none" rtlCol="0">
            <a:spAutoFit/>
          </a:bodyPr>
          <a:lstStyle/>
          <a:p>
            <a:r>
              <a:rPr lang="en-US" sz="8000" dirty="0">
                <a:latin typeface="Baskerville Old Face" panose="02020602080505020303" pitchFamily="18" charset="0"/>
              </a:rPr>
              <a:t>Poster Requirements</a:t>
            </a:r>
          </a:p>
        </p:txBody>
      </p:sp>
      <p:pic>
        <p:nvPicPr>
          <p:cNvPr id="3" name="Picture 2">
            <a:extLst>
              <a:ext uri="{FF2B5EF4-FFF2-40B4-BE49-F238E27FC236}">
                <a16:creationId xmlns:a16="http://schemas.microsoft.com/office/drawing/2014/main" id="{6FC97C2C-2426-0E01-3326-F30B6262302E}"/>
              </a:ext>
            </a:extLst>
          </p:cNvPr>
          <p:cNvPicPr>
            <a:picLocks noChangeAspect="1" noChangeArrowheads="1"/>
          </p:cNvPicPr>
          <p:nvPr/>
        </p:nvPicPr>
        <p:blipFill>
          <a:blip r:embed="rId3"/>
          <a:srcRect/>
          <a:stretch/>
        </p:blipFill>
        <p:spPr bwMode="auto">
          <a:xfrm>
            <a:off x="5713338" y="1619711"/>
            <a:ext cx="2821632" cy="4387587"/>
          </a:xfrm>
          <a:prstGeom prst="rect">
            <a:avLst/>
          </a:prstGeom>
          <a:noFill/>
          <a:ln w="25400">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638E34-8CAE-5CD9-22F5-FDE8993C386E}"/>
              </a:ext>
            </a:extLst>
          </p:cNvPr>
          <p:cNvSpPr txBox="1">
            <a:spLocks noChangeArrowheads="1"/>
          </p:cNvSpPr>
          <p:nvPr/>
        </p:nvSpPr>
        <p:spPr>
          <a:xfrm>
            <a:off x="29510" y="1405704"/>
            <a:ext cx="5390036" cy="53475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alibri" panose="020F0502020204030204" pitchFamily="34" charset="0"/>
                <a:ea typeface="Calibri" panose="020F0502020204030204" pitchFamily="34" charset="0"/>
                <a:cs typeface="Calibri" panose="020F0502020204030204" pitchFamily="34" charset="0"/>
              </a:rPr>
              <a:t>Schools must prominently display the USDA nondiscrimination poster “And Justice for All.”</a:t>
            </a:r>
          </a:p>
          <a:p>
            <a:pPr algn="l"/>
            <a:endParaRPr lang="en-US" dirty="0">
              <a:latin typeface="Calibri" panose="020F0502020204030204" pitchFamily="34" charset="0"/>
              <a:ea typeface="Calibri" panose="020F0502020204030204" pitchFamily="34" charset="0"/>
              <a:cs typeface="Calibri" panose="020F0502020204030204" pitchFamily="34" charset="0"/>
            </a:endParaRPr>
          </a:p>
          <a:p>
            <a:pPr algn="l"/>
            <a:endParaRPr lang="en-US" dirty="0">
              <a:latin typeface="Calibri" panose="020F0502020204030204" pitchFamily="34" charset="0"/>
              <a:ea typeface="Calibri" panose="020F0502020204030204" pitchFamily="34" charset="0"/>
              <a:cs typeface="Calibri" panose="020F0502020204030204" pitchFamily="34" charset="0"/>
            </a:endParaRPr>
          </a:p>
          <a:p>
            <a:pPr algn="l"/>
            <a:endParaRPr lang="en-US" dirty="0">
              <a:latin typeface="Calibri" panose="020F0502020204030204" pitchFamily="34" charset="0"/>
              <a:ea typeface="Calibri" panose="020F0502020204030204" pitchFamily="34" charset="0"/>
              <a:cs typeface="Calibri" panose="020F0502020204030204" pitchFamily="34" charset="0"/>
            </a:endParaRPr>
          </a:p>
          <a:p>
            <a:pPr algn="l"/>
            <a:endParaRPr lang="en-US" dirty="0">
              <a:latin typeface="Calibri" panose="020F0502020204030204" pitchFamily="34" charset="0"/>
              <a:ea typeface="Calibri" panose="020F0502020204030204" pitchFamily="34" charset="0"/>
              <a:cs typeface="Calibri" panose="020F0502020204030204" pitchFamily="34" charset="0"/>
            </a:endParaRPr>
          </a:p>
          <a:p>
            <a:pPr algn="l"/>
            <a:r>
              <a:rPr lang="en-US" dirty="0">
                <a:latin typeface="Calibri" panose="020F0502020204030204" pitchFamily="34" charset="0"/>
                <a:ea typeface="Calibri" panose="020F0502020204030204" pitchFamily="34" charset="0"/>
                <a:cs typeface="Calibri" panose="020F0502020204030204" pitchFamily="34" charset="0"/>
              </a:rPr>
              <a:t> </a:t>
            </a:r>
          </a:p>
          <a:p>
            <a:pPr lvl="1" algn="l"/>
            <a:endParaRPr lang="en-US" altLang="en-US" sz="2400" dirty="0">
              <a:latin typeface="Calibri" panose="020F0502020204030204" pitchFamily="34" charset="0"/>
              <a:ea typeface="Calibri" panose="020F0502020204030204" pitchFamily="34" charset="0"/>
              <a:cs typeface="Calibri" panose="020F0502020204030204" pitchFamily="34" charset="0"/>
            </a:endParaRPr>
          </a:p>
          <a:p>
            <a:pPr algn="l">
              <a:buFont typeface="Wingdings" panose="05000000000000000000" pitchFamily="2" charset="2"/>
              <a:buChar char="Ø"/>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algn="l">
              <a:buFont typeface="Wingdings 2" pitchFamily="18" charset="2"/>
              <a:buNone/>
            </a:pPr>
            <a:endParaRPr lang="en-US"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661DF74-E47C-D3D6-C3E9-58A838AC22CE}"/>
              </a:ext>
            </a:extLst>
          </p:cNvPr>
          <p:cNvSpPr txBox="1"/>
          <p:nvPr/>
        </p:nvSpPr>
        <p:spPr>
          <a:xfrm>
            <a:off x="-60940" y="2312083"/>
            <a:ext cx="5299353" cy="4493538"/>
          </a:xfrm>
          <a:prstGeom prst="rect">
            <a:avLst/>
          </a:prstGeom>
          <a:noFill/>
        </p:spPr>
        <p:txBody>
          <a:bodyPr wrap="square" rtlCol="0">
            <a:noAutofit/>
          </a:bodyPr>
          <a:lstStyle/>
          <a:p>
            <a:pPr lvl="1">
              <a:spcBef>
                <a:spcPct val="20000"/>
              </a:spcBef>
            </a:pPr>
            <a:endParaRPr lang="en-US" sz="2400" dirty="0">
              <a:latin typeface="Arial" panose="020B0604020202020204" pitchFamily="34" charset="0"/>
              <a:cs typeface="Arial" panose="020B0604020202020204" pitchFamily="34" charset="0"/>
            </a:endParaRPr>
          </a:p>
          <a:p>
            <a:pPr lvl="2" indent="-457200">
              <a:spcBef>
                <a:spcPct val="20000"/>
              </a:spcBef>
              <a:buFont typeface="Arial" panose="020B0604020202020204" pitchFamily="34" charset="0"/>
              <a:buChar char="•"/>
            </a:pPr>
            <a:r>
              <a:rPr lang="en-US" sz="2600" dirty="0">
                <a:latin typeface="Arial" panose="020B0604020202020204" pitchFamily="34" charset="0"/>
                <a:cs typeface="Arial" panose="020B0604020202020204" pitchFamily="34" charset="0"/>
              </a:rPr>
              <a:t>Mandated size is 11” by 17” </a:t>
            </a:r>
          </a:p>
          <a:p>
            <a:pPr lvl="2" indent="-457200">
              <a:spcBef>
                <a:spcPct val="20000"/>
              </a:spcBef>
              <a:buFont typeface="Arial" panose="020B0604020202020204" pitchFamily="34" charset="0"/>
              <a:buChar char="•"/>
            </a:pPr>
            <a:r>
              <a:rPr lang="en-US" sz="2600" dirty="0">
                <a:latin typeface="Arial" panose="020B0604020202020204" pitchFamily="34" charset="0"/>
                <a:cs typeface="Arial" panose="020B0604020202020204" pitchFamily="34" charset="0"/>
              </a:rPr>
              <a:t>Must be displayed in a prominent place where meals/snacks are served and can be easily seen</a:t>
            </a:r>
          </a:p>
          <a:p>
            <a:pPr marL="1371600" lvl="2" indent="-457200">
              <a:spcBef>
                <a:spcPct val="20000"/>
              </a:spcBef>
              <a:buFont typeface="Courier New" panose="02070309020205020404" pitchFamily="49" charset="0"/>
              <a:buChar char="o"/>
            </a:pPr>
            <a:r>
              <a:rPr lang="en-US" sz="2600" dirty="0">
                <a:latin typeface="Arial" panose="020B0604020202020204" pitchFamily="34" charset="0"/>
                <a:cs typeface="Arial" panose="020B0604020202020204" pitchFamily="34" charset="0"/>
              </a:rPr>
              <a:t>Cafeteria</a:t>
            </a:r>
          </a:p>
          <a:p>
            <a:pPr marL="1371600" lvl="2" indent="-457200">
              <a:spcBef>
                <a:spcPct val="20000"/>
              </a:spcBef>
              <a:buFont typeface="Courier New" panose="02070309020205020404" pitchFamily="49" charset="0"/>
              <a:buChar char="o"/>
            </a:pPr>
            <a:r>
              <a:rPr lang="en-US" sz="2600" dirty="0">
                <a:latin typeface="Arial" panose="020B0604020202020204" pitchFamily="34" charset="0"/>
                <a:cs typeface="Arial" panose="020B0604020202020204" pitchFamily="34" charset="0"/>
              </a:rPr>
              <a:t>Food carts</a:t>
            </a:r>
          </a:p>
          <a:p>
            <a:pPr marL="1371600" lvl="2" indent="-457200">
              <a:spcBef>
                <a:spcPct val="20000"/>
              </a:spcBef>
              <a:buFont typeface="Courier New" panose="02070309020205020404" pitchFamily="49" charset="0"/>
              <a:buChar char="o"/>
            </a:pPr>
            <a:r>
              <a:rPr lang="en-US" sz="2600" dirty="0">
                <a:latin typeface="Arial" panose="020B0604020202020204" pitchFamily="34" charset="0"/>
                <a:cs typeface="Arial" panose="020B0604020202020204" pitchFamily="34" charset="0"/>
              </a:rPr>
              <a:t>Attendance office</a:t>
            </a:r>
          </a:p>
          <a:p>
            <a:pPr lvl="1">
              <a:spcBef>
                <a:spcPct val="20000"/>
              </a:spcBef>
            </a:pP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2596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524559-C4EC-4C1D-B0A0-CBE33A42A2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E6E4E9-0D56-4CFB-99A6-2AE1DA3BC14F}">
  <ds:schemaRefs>
    <ds:schemaRef ds:uri="8bf10d84-95c4-446b-a6dc-317de1800774"/>
    <ds:schemaRef ds:uri="http://www.w3.org/XML/1998/namespace"/>
    <ds:schemaRef ds:uri="http://purl.org/dc/elements/1.1/"/>
    <ds:schemaRef ds:uri="http://purl.org/dc/terms/"/>
    <ds:schemaRef ds:uri="a038a585-4f1b-4b82-9716-f9d38f63b763"/>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b523212d-ee6b-416a-b870-f85da76adb72"/>
    <ds:schemaRef ds:uri="http://schemas.microsoft.com/office/2006/metadata/properties"/>
  </ds:schemaRefs>
</ds:datastoreItem>
</file>

<file path=customXml/itemProps3.xml><?xml version="1.0" encoding="utf-8"?>
<ds:datastoreItem xmlns:ds="http://schemas.openxmlformats.org/officeDocument/2006/customXml" ds:itemID="{A318DCA5-41AA-4B6D-B952-EFF0688D24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5227</TotalTime>
  <Words>1435</Words>
  <Application>Microsoft Office PowerPoint</Application>
  <PresentationFormat>On-screen Show (4:3)</PresentationFormat>
  <Paragraphs>175</Paragraphs>
  <Slides>20</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Baskerville Old Face</vt:lpstr>
      <vt:lpstr>Wingdings 2</vt:lpstr>
      <vt:lpstr>Wingdings</vt:lpstr>
      <vt:lpstr>Arial</vt:lpstr>
      <vt:lpstr>Courier New</vt:lpstr>
      <vt:lpstr>Aptos Display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Discrimination? </vt:lpstr>
      <vt:lpstr>PowerPoint Presentation</vt:lpstr>
      <vt:lpstr>Training Requirements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Lareina</dc:creator>
  <cp:lastModifiedBy>Chaney, Genea</cp:lastModifiedBy>
  <cp:revision>9</cp:revision>
  <dcterms:created xsi:type="dcterms:W3CDTF">2024-05-07T18:26:35Z</dcterms:created>
  <dcterms:modified xsi:type="dcterms:W3CDTF">2024-10-22T18:46:20Z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